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charts/chart9.xml" ContentType="application/vnd.openxmlformats-officedocument.drawingml.chart+xml"/>
  <Override PartName="/ppt/notesSlides/notesSlide25.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8.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9.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0.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3.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4.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45.xml" ContentType="application/vnd.openxmlformats-officedocument.presentationml.notesSl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6.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7.xml" ContentType="application/vnd.openxmlformats-officedocument.presentationml.notesSlid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8.xml" ContentType="application/vnd.openxmlformats-officedocument.presentationml.notesSlid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3.xml" ContentType="application/vnd.openxmlformats-officedocument.drawingml.chartshape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4.xml" ContentType="application/vnd.openxmlformats-officedocument.drawingml.chartshape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Ex1.xml" ContentType="application/vnd.ms-office.chartex+xml"/>
  <Override PartName="/ppt/charts/style30.xml" ContentType="application/vnd.ms-office.chartstyle+xml"/>
  <Override PartName="/ppt/charts/colors30.xml" ContentType="application/vnd.ms-office.chartcolorstyle+xml"/>
  <Override PartName="/ppt/notesSlides/notesSlide79.xml" ContentType="application/vnd.openxmlformats-officedocument.presentationml.notesSlid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97"/>
  </p:notesMasterIdLst>
  <p:sldIdLst>
    <p:sldId id="315" r:id="rId6"/>
    <p:sldId id="316" r:id="rId7"/>
    <p:sldId id="4965" r:id="rId8"/>
    <p:sldId id="4936" r:id="rId9"/>
    <p:sldId id="4926" r:id="rId10"/>
    <p:sldId id="4942" r:id="rId11"/>
    <p:sldId id="4967" r:id="rId12"/>
    <p:sldId id="4968" r:id="rId13"/>
    <p:sldId id="4969" r:id="rId14"/>
    <p:sldId id="257" r:id="rId15"/>
    <p:sldId id="256" r:id="rId16"/>
    <p:sldId id="4952" r:id="rId17"/>
    <p:sldId id="4953" r:id="rId18"/>
    <p:sldId id="258" r:id="rId19"/>
    <p:sldId id="259" r:id="rId20"/>
    <p:sldId id="260" r:id="rId21"/>
    <p:sldId id="4943" r:id="rId22"/>
    <p:sldId id="261" r:id="rId23"/>
    <p:sldId id="262" r:id="rId24"/>
    <p:sldId id="263" r:id="rId25"/>
    <p:sldId id="264" r:id="rId26"/>
    <p:sldId id="265" r:id="rId27"/>
    <p:sldId id="4944" r:id="rId28"/>
    <p:sldId id="266" r:id="rId29"/>
    <p:sldId id="4954" r:id="rId30"/>
    <p:sldId id="267" r:id="rId31"/>
    <p:sldId id="4955" r:id="rId32"/>
    <p:sldId id="268" r:id="rId33"/>
    <p:sldId id="269" r:id="rId34"/>
    <p:sldId id="270" r:id="rId35"/>
    <p:sldId id="4956" r:id="rId36"/>
    <p:sldId id="271" r:id="rId37"/>
    <p:sldId id="272" r:id="rId38"/>
    <p:sldId id="273" r:id="rId39"/>
    <p:sldId id="274" r:id="rId40"/>
    <p:sldId id="275" r:id="rId41"/>
    <p:sldId id="276" r:id="rId42"/>
    <p:sldId id="277" r:id="rId43"/>
    <p:sldId id="278" r:id="rId44"/>
    <p:sldId id="294" r:id="rId45"/>
    <p:sldId id="4949" r:id="rId46"/>
    <p:sldId id="279" r:id="rId47"/>
    <p:sldId id="280" r:id="rId48"/>
    <p:sldId id="281" r:id="rId49"/>
    <p:sldId id="282" r:id="rId50"/>
    <p:sldId id="283" r:id="rId51"/>
    <p:sldId id="284" r:id="rId52"/>
    <p:sldId id="285" r:id="rId53"/>
    <p:sldId id="286" r:id="rId54"/>
    <p:sldId id="287" r:id="rId55"/>
    <p:sldId id="289" r:id="rId56"/>
    <p:sldId id="290" r:id="rId57"/>
    <p:sldId id="4957" r:id="rId58"/>
    <p:sldId id="4958" r:id="rId59"/>
    <p:sldId id="4961" r:id="rId60"/>
    <p:sldId id="4959" r:id="rId61"/>
    <p:sldId id="4960" r:id="rId62"/>
    <p:sldId id="291" r:id="rId63"/>
    <p:sldId id="292" r:id="rId64"/>
    <p:sldId id="293" r:id="rId65"/>
    <p:sldId id="4945" r:id="rId66"/>
    <p:sldId id="295" r:id="rId67"/>
    <p:sldId id="296" r:id="rId68"/>
    <p:sldId id="297" r:id="rId69"/>
    <p:sldId id="299" r:id="rId70"/>
    <p:sldId id="298" r:id="rId71"/>
    <p:sldId id="300" r:id="rId72"/>
    <p:sldId id="4946" r:id="rId73"/>
    <p:sldId id="301" r:id="rId74"/>
    <p:sldId id="302" r:id="rId75"/>
    <p:sldId id="303" r:id="rId76"/>
    <p:sldId id="4962" r:id="rId77"/>
    <p:sldId id="4963" r:id="rId78"/>
    <p:sldId id="4964" r:id="rId79"/>
    <p:sldId id="304" r:id="rId80"/>
    <p:sldId id="4950" r:id="rId81"/>
    <p:sldId id="4951" r:id="rId82"/>
    <p:sldId id="4947" r:id="rId83"/>
    <p:sldId id="305" r:id="rId84"/>
    <p:sldId id="306" r:id="rId85"/>
    <p:sldId id="307" r:id="rId86"/>
    <p:sldId id="308" r:id="rId87"/>
    <p:sldId id="309" r:id="rId88"/>
    <p:sldId id="310" r:id="rId89"/>
    <p:sldId id="4948" r:id="rId90"/>
    <p:sldId id="311" r:id="rId91"/>
    <p:sldId id="313" r:id="rId92"/>
    <p:sldId id="314" r:id="rId93"/>
    <p:sldId id="4939" r:id="rId94"/>
    <p:sldId id="4940" r:id="rId95"/>
    <p:sldId id="494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0F9"/>
    <a:srgbClr val="860000"/>
    <a:srgbClr val="0F3F55"/>
    <a:srgbClr val="155D7D"/>
    <a:srgbClr val="2198CD"/>
    <a:srgbClr val="28A4DC"/>
    <a:srgbClr val="61BCE5"/>
    <a:srgbClr val="A2D8F0"/>
    <a:srgbClr val="B7E0F3"/>
    <a:srgbClr val="CDE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3" autoAdjust="0"/>
    <p:restoredTop sz="69225" autoAdjust="0"/>
  </p:normalViewPr>
  <p:slideViewPr>
    <p:cSldViewPr snapToGrid="0">
      <p:cViewPr>
        <p:scale>
          <a:sx n="84" d="100"/>
          <a:sy n="84" d="100"/>
        </p:scale>
        <p:origin x="19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oleObject" Target="file:///C:\Users\pc\Bytesize_Trainings\Nirmal\Resources\Data_Story\Charts_data.xlsx" TargetMode="External"/></Relationships>
</file>

<file path=ppt/charts/_rels/chart14.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3.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pc\Bytesize_Trainings\Nirmal\Resources\Data_Story\Charts_data.xlsx" TargetMode="Externa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4.xml"/></Relationships>
</file>

<file path=ppt/charts/_rels/chart3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c\Bytesize_Trainings\Nirmal\Resources\Ebooks\Data_Storytelling\Charts_Data_EIF.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oleObject" Target="file:///C:\Users\pc\Downloads\Slopegraph%20Template.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Survey Results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AE"/>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Sheet2!$B$2</c:f>
              <c:strCache>
                <c:ptCount val="1"/>
                <c:pt idx="0">
                  <c:v>Results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7DF-4621-BB33-6CF9433D1D0F}"/>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47DF-4621-BB33-6CF9433D1D0F}"/>
              </c:ext>
            </c:extLst>
          </c:dPt>
          <c:dPt>
            <c:idx val="2"/>
            <c:bubble3D val="0"/>
            <c:spPr>
              <a:solidFill>
                <a:schemeClr val="accent6">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47DF-4621-BB33-6CF9433D1D0F}"/>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47DF-4621-BB33-6CF9433D1D0F}"/>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7DF-4621-BB33-6CF9433D1D0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A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Sheet2!$A$3:$A$7</c:f>
              <c:strCache>
                <c:ptCount val="5"/>
                <c:pt idx="0">
                  <c:v>Extremely Dissatisfied</c:v>
                </c:pt>
                <c:pt idx="1">
                  <c:v>Dissatisfied</c:v>
                </c:pt>
                <c:pt idx="2">
                  <c:v>Satisfied</c:v>
                </c:pt>
                <c:pt idx="3">
                  <c:v>Very Satisfied</c:v>
                </c:pt>
                <c:pt idx="4">
                  <c:v>Delighted</c:v>
                </c:pt>
              </c:strCache>
            </c:strRef>
          </c:cat>
          <c:val>
            <c:numRef>
              <c:f>Sheet2!$B$3:$B$7</c:f>
              <c:numCache>
                <c:formatCode>0%</c:formatCode>
                <c:ptCount val="5"/>
                <c:pt idx="0">
                  <c:v>0.03</c:v>
                </c:pt>
                <c:pt idx="1">
                  <c:v>0.16</c:v>
                </c:pt>
                <c:pt idx="2">
                  <c:v>0.64</c:v>
                </c:pt>
                <c:pt idx="3">
                  <c:v>0.13</c:v>
                </c:pt>
                <c:pt idx="4">
                  <c:v>0.04</c:v>
                </c:pt>
              </c:numCache>
            </c:numRef>
          </c:val>
          <c:extLst>
            <c:ext xmlns:c16="http://schemas.microsoft.com/office/drawing/2014/chart" uri="{C3380CC4-5D6E-409C-BE32-E72D297353CC}">
              <c16:uniqueId val="{0000000A-47DF-4621-BB33-6CF9433D1D0F}"/>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Single</a:t>
            </a:r>
            <a:r>
              <a:rPr lang="en-US" baseline="0"/>
              <a:t> Series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chemeClr val="tx2">
                <a:lumMod val="50000"/>
                <a:lumOff val="50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Sheet2!$BK$4:$BK$8</c:f>
              <c:numCache>
                <c:formatCode>General</c:formatCode>
                <c:ptCount val="5"/>
                <c:pt idx="0">
                  <c:v>4</c:v>
                </c:pt>
                <c:pt idx="1">
                  <c:v>5</c:v>
                </c:pt>
                <c:pt idx="2">
                  <c:v>4</c:v>
                </c:pt>
                <c:pt idx="3">
                  <c:v>3</c:v>
                </c:pt>
                <c:pt idx="4">
                  <c:v>7</c:v>
                </c:pt>
              </c:numCache>
            </c:numRef>
          </c:val>
          <c:extLst>
            <c:ext xmlns:c16="http://schemas.microsoft.com/office/drawing/2014/chart" uri="{C3380CC4-5D6E-409C-BE32-E72D297353CC}">
              <c16:uniqueId val="{00000000-75D0-4155-B4E8-E2114C6575AC}"/>
            </c:ext>
          </c:extLst>
        </c:ser>
        <c:dLbls>
          <c:showLegendKey val="0"/>
          <c:showVal val="0"/>
          <c:showCatName val="0"/>
          <c:showSerName val="0"/>
          <c:showPercent val="0"/>
          <c:showBubbleSize val="0"/>
        </c:dLbls>
        <c:gapWidth val="100"/>
        <c:overlap val="-27"/>
        <c:axId val="1633464143"/>
        <c:axId val="647158480"/>
      </c:barChart>
      <c:catAx>
        <c:axId val="163346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647158480"/>
        <c:crosses val="autoZero"/>
        <c:auto val="1"/>
        <c:lblAlgn val="ctr"/>
        <c:lblOffset val="100"/>
        <c:noMultiLvlLbl val="0"/>
      </c:catAx>
      <c:valAx>
        <c:axId val="647158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633464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Two</a:t>
            </a:r>
            <a:r>
              <a:rPr lang="en-US" baseline="0"/>
              <a:t> Series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chemeClr val="tx2">
                <a:lumMod val="50000"/>
                <a:lumOff val="50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Sheet2!$BK$4:$BK$8</c:f>
              <c:numCache>
                <c:formatCode>General</c:formatCode>
                <c:ptCount val="5"/>
                <c:pt idx="0">
                  <c:v>4</c:v>
                </c:pt>
                <c:pt idx="1">
                  <c:v>5</c:v>
                </c:pt>
                <c:pt idx="2">
                  <c:v>4</c:v>
                </c:pt>
                <c:pt idx="3">
                  <c:v>3</c:v>
                </c:pt>
                <c:pt idx="4">
                  <c:v>7</c:v>
                </c:pt>
              </c:numCache>
            </c:numRef>
          </c:val>
          <c:extLst>
            <c:ext xmlns:c16="http://schemas.microsoft.com/office/drawing/2014/chart" uri="{C3380CC4-5D6E-409C-BE32-E72D297353CC}">
              <c16:uniqueId val="{00000000-AD35-4BCD-B8F6-36AC936B0A9D}"/>
            </c:ext>
          </c:extLst>
        </c:ser>
        <c:ser>
          <c:idx val="1"/>
          <c:order val="1"/>
          <c:spPr>
            <a:solidFill>
              <a:schemeClr val="bg1">
                <a:lumMod val="65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Sheet2!$BL$4:$BL$8</c:f>
              <c:numCache>
                <c:formatCode>General</c:formatCode>
                <c:ptCount val="5"/>
                <c:pt idx="0">
                  <c:v>3</c:v>
                </c:pt>
                <c:pt idx="1">
                  <c:v>6</c:v>
                </c:pt>
                <c:pt idx="2">
                  <c:v>5</c:v>
                </c:pt>
                <c:pt idx="3">
                  <c:v>4</c:v>
                </c:pt>
                <c:pt idx="4">
                  <c:v>6</c:v>
                </c:pt>
              </c:numCache>
            </c:numRef>
          </c:val>
          <c:extLst>
            <c:ext xmlns:c16="http://schemas.microsoft.com/office/drawing/2014/chart" uri="{C3380CC4-5D6E-409C-BE32-E72D297353CC}">
              <c16:uniqueId val="{00000001-AD35-4BCD-B8F6-36AC936B0A9D}"/>
            </c:ext>
          </c:extLst>
        </c:ser>
        <c:dLbls>
          <c:showLegendKey val="0"/>
          <c:showVal val="0"/>
          <c:showCatName val="0"/>
          <c:showSerName val="0"/>
          <c:showPercent val="0"/>
          <c:showBubbleSize val="0"/>
        </c:dLbls>
        <c:gapWidth val="100"/>
        <c:overlap val="-27"/>
        <c:axId val="497243200"/>
        <c:axId val="643666800"/>
      </c:barChart>
      <c:catAx>
        <c:axId val="49724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643666800"/>
        <c:crosses val="autoZero"/>
        <c:auto val="1"/>
        <c:lblAlgn val="ctr"/>
        <c:lblOffset val="100"/>
        <c:noMultiLvlLbl val="0"/>
      </c:catAx>
      <c:valAx>
        <c:axId val="643666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49724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Multiple</a:t>
            </a:r>
            <a:r>
              <a:rPr lang="en-US" baseline="0"/>
              <a:t> Series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chemeClr val="tx2">
                <a:lumMod val="50000"/>
                <a:lumOff val="50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Sheet2!$BK$4:$BK$8</c:f>
              <c:numCache>
                <c:formatCode>General</c:formatCode>
                <c:ptCount val="5"/>
                <c:pt idx="0">
                  <c:v>4</c:v>
                </c:pt>
                <c:pt idx="1">
                  <c:v>5</c:v>
                </c:pt>
                <c:pt idx="2">
                  <c:v>4</c:v>
                </c:pt>
                <c:pt idx="3">
                  <c:v>3</c:v>
                </c:pt>
                <c:pt idx="4">
                  <c:v>7</c:v>
                </c:pt>
              </c:numCache>
            </c:numRef>
          </c:val>
          <c:extLst>
            <c:ext xmlns:c16="http://schemas.microsoft.com/office/drawing/2014/chart" uri="{C3380CC4-5D6E-409C-BE32-E72D297353CC}">
              <c16:uniqueId val="{00000000-BB0F-44D7-803D-35FDBBB9772C}"/>
            </c:ext>
          </c:extLst>
        </c:ser>
        <c:ser>
          <c:idx val="1"/>
          <c:order val="1"/>
          <c:spPr>
            <a:solidFill>
              <a:schemeClr val="bg1">
                <a:lumMod val="65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Sheet2!$BL$4:$BL$8</c:f>
              <c:numCache>
                <c:formatCode>General</c:formatCode>
                <c:ptCount val="5"/>
                <c:pt idx="0">
                  <c:v>3</c:v>
                </c:pt>
                <c:pt idx="1">
                  <c:v>6</c:v>
                </c:pt>
                <c:pt idx="2">
                  <c:v>5</c:v>
                </c:pt>
                <c:pt idx="3">
                  <c:v>4</c:v>
                </c:pt>
                <c:pt idx="4">
                  <c:v>6</c:v>
                </c:pt>
              </c:numCache>
            </c:numRef>
          </c:val>
          <c:extLst>
            <c:ext xmlns:c16="http://schemas.microsoft.com/office/drawing/2014/chart" uri="{C3380CC4-5D6E-409C-BE32-E72D297353CC}">
              <c16:uniqueId val="{00000001-BB0F-44D7-803D-35FDBBB9772C}"/>
            </c:ext>
          </c:extLst>
        </c:ser>
        <c:ser>
          <c:idx val="2"/>
          <c:order val="2"/>
          <c:spPr>
            <a:solidFill>
              <a:schemeClr val="bg1">
                <a:lumMod val="75000"/>
              </a:schemeClr>
            </a:solidFill>
            <a:ln>
              <a:noFill/>
            </a:ln>
            <a:effectLst/>
          </c:spPr>
          <c:invertIfNegative val="0"/>
          <c:cat>
            <c:strRef>
              <c:f>Sheet2!$BJ$4:$BJ$8</c:f>
              <c:strCache>
                <c:ptCount val="5"/>
                <c:pt idx="0">
                  <c:v>Cat 1</c:v>
                </c:pt>
                <c:pt idx="1">
                  <c:v>Cat 2</c:v>
                </c:pt>
                <c:pt idx="2">
                  <c:v>Cat 3</c:v>
                </c:pt>
                <c:pt idx="3">
                  <c:v>Cat 4</c:v>
                </c:pt>
                <c:pt idx="4">
                  <c:v>Cat 5</c:v>
                </c:pt>
              </c:strCache>
            </c:strRef>
          </c:cat>
          <c:val>
            <c:numRef>
              <c:f>Sheet2!$BM$4:$BM$8</c:f>
              <c:numCache>
                <c:formatCode>General</c:formatCode>
                <c:ptCount val="5"/>
                <c:pt idx="0">
                  <c:v>1</c:v>
                </c:pt>
                <c:pt idx="1">
                  <c:v>3</c:v>
                </c:pt>
                <c:pt idx="2">
                  <c:v>2</c:v>
                </c:pt>
                <c:pt idx="3">
                  <c:v>3</c:v>
                </c:pt>
                <c:pt idx="4">
                  <c:v>5</c:v>
                </c:pt>
              </c:numCache>
            </c:numRef>
          </c:val>
          <c:extLst>
            <c:ext xmlns:c16="http://schemas.microsoft.com/office/drawing/2014/chart" uri="{C3380CC4-5D6E-409C-BE32-E72D297353CC}">
              <c16:uniqueId val="{00000002-BB0F-44D7-803D-35FDBBB9772C}"/>
            </c:ext>
          </c:extLst>
        </c:ser>
        <c:dLbls>
          <c:showLegendKey val="0"/>
          <c:showVal val="0"/>
          <c:showCatName val="0"/>
          <c:showSerName val="0"/>
          <c:showPercent val="0"/>
          <c:showBubbleSize val="0"/>
        </c:dLbls>
        <c:gapWidth val="100"/>
        <c:overlap val="-27"/>
        <c:axId val="496950704"/>
        <c:axId val="1613250607"/>
      </c:barChart>
      <c:catAx>
        <c:axId val="49695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613250607"/>
        <c:crosses val="autoZero"/>
        <c:auto val="1"/>
        <c:lblAlgn val="ctr"/>
        <c:lblOffset val="100"/>
        <c:noMultiLvlLbl val="0"/>
      </c:catAx>
      <c:valAx>
        <c:axId val="16132506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49695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1-3438-4C69-9F8B-DD4A92E9413E}"/>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3-3438-4C69-9F8B-DD4A92E9413E}"/>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3438-4C69-9F8B-DD4A92E9413E}"/>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3438-4C69-9F8B-DD4A92E9413E}"/>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3438-4C69-9F8B-DD4A92E9413E}"/>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A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Sheet13!$A$5:$A$9</c:f>
              <c:numCache>
                <c:formatCode>General</c:formatCode>
                <c:ptCount val="5"/>
                <c:pt idx="0">
                  <c:v>1</c:v>
                </c:pt>
                <c:pt idx="1">
                  <c:v>2</c:v>
                </c:pt>
                <c:pt idx="2">
                  <c:v>3</c:v>
                </c:pt>
                <c:pt idx="3">
                  <c:v>4</c:v>
                </c:pt>
                <c:pt idx="4">
                  <c:v>5</c:v>
                </c:pt>
              </c:numCache>
            </c:numRef>
          </c:val>
          <c:extLst>
            <c:ext xmlns:c16="http://schemas.microsoft.com/office/drawing/2014/chart" uri="{C3380CC4-5D6E-409C-BE32-E72D297353CC}">
              <c16:uniqueId val="{0000000A-3438-4C69-9F8B-DD4A92E9413E}"/>
            </c:ext>
          </c:extLst>
        </c:ser>
        <c:ser>
          <c:idx val="1"/>
          <c:order val="1"/>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C-3438-4C69-9F8B-DD4A92E9413E}"/>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E-3438-4C69-9F8B-DD4A92E9413E}"/>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10-3438-4C69-9F8B-DD4A92E9413E}"/>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12-3438-4C69-9F8B-DD4A92E9413E}"/>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14-3438-4C69-9F8B-DD4A92E9413E}"/>
              </c:ext>
            </c:extLst>
          </c:dPt>
          <c:val>
            <c:numRef>
              <c:f>Sheet13!$B$5:$B$9</c:f>
              <c:numCache>
                <c:formatCode>General</c:formatCode>
                <c:ptCount val="5"/>
                <c:pt idx="0">
                  <c:v>10</c:v>
                </c:pt>
                <c:pt idx="1">
                  <c:v>7.5</c:v>
                </c:pt>
                <c:pt idx="2">
                  <c:v>4</c:v>
                </c:pt>
                <c:pt idx="3">
                  <c:v>3</c:v>
                </c:pt>
                <c:pt idx="4">
                  <c:v>5</c:v>
                </c:pt>
              </c:numCache>
            </c:numRef>
          </c:val>
          <c:extLst>
            <c:ext xmlns:c16="http://schemas.microsoft.com/office/drawing/2014/chart" uri="{C3380CC4-5D6E-409C-BE32-E72D297353CC}">
              <c16:uniqueId val="{00000015-3438-4C69-9F8B-DD4A92E9413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1-9525-442E-B372-96816FF022BC}"/>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3-9525-442E-B372-96816FF022BC}"/>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9525-442E-B372-96816FF022BC}"/>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9525-442E-B372-96816FF022BC}"/>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9525-442E-B372-96816FF022BC}"/>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A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val>
            <c:numRef>
              <c:f>Sheet13!$A$13:$A$17</c:f>
              <c:numCache>
                <c:formatCode>General</c:formatCode>
                <c:ptCount val="5"/>
                <c:pt idx="0">
                  <c:v>1</c:v>
                </c:pt>
                <c:pt idx="1">
                  <c:v>2</c:v>
                </c:pt>
                <c:pt idx="2">
                  <c:v>3</c:v>
                </c:pt>
                <c:pt idx="3">
                  <c:v>4</c:v>
                </c:pt>
                <c:pt idx="4">
                  <c:v>5</c:v>
                </c:pt>
              </c:numCache>
            </c:numRef>
          </c:val>
          <c:extLst>
            <c:ext xmlns:c16="http://schemas.microsoft.com/office/drawing/2014/chart" uri="{C3380CC4-5D6E-409C-BE32-E72D297353CC}">
              <c16:uniqueId val="{0000000A-9525-442E-B372-96816FF022BC}"/>
            </c:ext>
          </c:extLst>
        </c:ser>
        <c:ser>
          <c:idx val="1"/>
          <c:order val="1"/>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C-9525-442E-B372-96816FF022BC}"/>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E-9525-442E-B372-96816FF022BC}"/>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10-9525-442E-B372-96816FF022BC}"/>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12-9525-442E-B372-96816FF022BC}"/>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14-9525-442E-B372-96816FF022BC}"/>
              </c:ext>
            </c:extLst>
          </c:dPt>
          <c:dLbls>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A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val>
            <c:numRef>
              <c:f>Sheet13!$B$13:$B$17</c:f>
              <c:numCache>
                <c:formatCode>General</c:formatCode>
                <c:ptCount val="5"/>
                <c:pt idx="0">
                  <c:v>3</c:v>
                </c:pt>
                <c:pt idx="1">
                  <c:v>4</c:v>
                </c:pt>
                <c:pt idx="2">
                  <c:v>8</c:v>
                </c:pt>
                <c:pt idx="3">
                  <c:v>6</c:v>
                </c:pt>
                <c:pt idx="4">
                  <c:v>9</c:v>
                </c:pt>
              </c:numCache>
            </c:numRef>
          </c:val>
          <c:extLst>
            <c:ext xmlns:c16="http://schemas.microsoft.com/office/drawing/2014/chart" uri="{C3380CC4-5D6E-409C-BE32-E72D297353CC}">
              <c16:uniqueId val="{00000015-9525-442E-B372-96816FF022B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Supplier</a:t>
            </a:r>
            <a:r>
              <a:rPr lang="en-US" baseline="0"/>
              <a:t> Market Share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BD4D-43C6-982A-6D044EA6664F}"/>
              </c:ext>
            </c:extLst>
          </c:dPt>
          <c:dPt>
            <c:idx val="1"/>
            <c:bubble3D val="0"/>
            <c:spPr>
              <a:solidFill>
                <a:schemeClr val="accent1">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BD4D-43C6-982A-6D044EA6664F}"/>
              </c:ext>
            </c:extLst>
          </c:dPt>
          <c:dPt>
            <c:idx val="2"/>
            <c:bubble3D val="0"/>
            <c:spPr>
              <a:solidFill>
                <a:schemeClr val="accent1">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BD4D-43C6-982A-6D044EA6664F}"/>
              </c:ext>
            </c:extLst>
          </c:dPt>
          <c:dPt>
            <c:idx val="3"/>
            <c:bubble3D val="0"/>
            <c:spPr>
              <a:solidFill>
                <a:schemeClr val="accent1">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BD4D-43C6-982A-6D044EA6664F}"/>
              </c:ext>
            </c:extLst>
          </c:dPt>
          <c:cat>
            <c:strRef>
              <c:f>Sheet2!$BU$4:$BU$7</c:f>
              <c:strCache>
                <c:ptCount val="4"/>
                <c:pt idx="0">
                  <c:v>Supplier A</c:v>
                </c:pt>
                <c:pt idx="1">
                  <c:v>Supplier B</c:v>
                </c:pt>
                <c:pt idx="2">
                  <c:v>Supplier C</c:v>
                </c:pt>
                <c:pt idx="3">
                  <c:v>Supplier D</c:v>
                </c:pt>
              </c:strCache>
            </c:strRef>
          </c:cat>
          <c:val>
            <c:numRef>
              <c:f>Sheet2!$BV$4:$BV$7</c:f>
              <c:numCache>
                <c:formatCode>0%</c:formatCode>
                <c:ptCount val="4"/>
                <c:pt idx="0">
                  <c:v>0.34</c:v>
                </c:pt>
                <c:pt idx="1">
                  <c:v>0.31</c:v>
                </c:pt>
                <c:pt idx="2">
                  <c:v>0.26</c:v>
                </c:pt>
                <c:pt idx="3">
                  <c:v>0.09</c:v>
                </c:pt>
              </c:numCache>
            </c:numRef>
          </c:val>
          <c:extLst>
            <c:ext xmlns:c16="http://schemas.microsoft.com/office/drawing/2014/chart" uri="{C3380CC4-5D6E-409C-BE32-E72D297353CC}">
              <c16:uniqueId val="{00000008-BD4D-43C6-982A-6D044EA6664F}"/>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Supplier</a:t>
            </a:r>
            <a:r>
              <a:rPr lang="en-US" baseline="0"/>
              <a:t> Market Share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4F8F-4173-A83C-ED0AC278BEC4}"/>
              </c:ext>
            </c:extLst>
          </c:dPt>
          <c:dPt>
            <c:idx val="1"/>
            <c:bubble3D val="0"/>
            <c:spPr>
              <a:solidFill>
                <a:schemeClr val="accent1">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4F8F-4173-A83C-ED0AC278BEC4}"/>
              </c:ext>
            </c:extLst>
          </c:dPt>
          <c:dPt>
            <c:idx val="2"/>
            <c:bubble3D val="0"/>
            <c:spPr>
              <a:solidFill>
                <a:schemeClr val="accent1">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4F8F-4173-A83C-ED0AC278BEC4}"/>
              </c:ext>
            </c:extLst>
          </c:dPt>
          <c:dPt>
            <c:idx val="3"/>
            <c:bubble3D val="0"/>
            <c:spPr>
              <a:solidFill>
                <a:schemeClr val="accent1">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4F8F-4173-A83C-ED0AC278BEC4}"/>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A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Sheet2!$BU$4:$BU$7</c:f>
              <c:strCache>
                <c:ptCount val="4"/>
                <c:pt idx="0">
                  <c:v>Supplier A</c:v>
                </c:pt>
                <c:pt idx="1">
                  <c:v>Supplier B</c:v>
                </c:pt>
                <c:pt idx="2">
                  <c:v>Supplier C</c:v>
                </c:pt>
                <c:pt idx="3">
                  <c:v>Supplier D</c:v>
                </c:pt>
              </c:strCache>
            </c:strRef>
          </c:cat>
          <c:val>
            <c:numRef>
              <c:f>Sheet2!$BV$4:$BV$7</c:f>
              <c:numCache>
                <c:formatCode>0%</c:formatCode>
                <c:ptCount val="4"/>
                <c:pt idx="0">
                  <c:v>0.34</c:v>
                </c:pt>
                <c:pt idx="1">
                  <c:v>0.31</c:v>
                </c:pt>
                <c:pt idx="2">
                  <c:v>0.26</c:v>
                </c:pt>
                <c:pt idx="3">
                  <c:v>0.09</c:v>
                </c:pt>
              </c:numCache>
            </c:numRef>
          </c:val>
          <c:extLst>
            <c:ext xmlns:c16="http://schemas.microsoft.com/office/drawing/2014/chart" uri="{C3380CC4-5D6E-409C-BE32-E72D297353CC}">
              <c16:uniqueId val="{00000008-4F8F-4173-A83C-ED0AC278BEC4}"/>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Supplier Market Share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doughnutChart>
        <c:varyColors val="1"/>
        <c:ser>
          <c:idx val="0"/>
          <c:order val="0"/>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E8B4-489A-B070-C678333FDF3D}"/>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E8B4-489A-B070-C678333FDF3D}"/>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E8B4-489A-B070-C678333FDF3D}"/>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E8B4-489A-B070-C678333FDF3D}"/>
              </c:ext>
            </c:extLst>
          </c:dPt>
          <c:cat>
            <c:strRef>
              <c:f>Sheet2!$BU$4:$BU$7</c:f>
              <c:strCache>
                <c:ptCount val="4"/>
                <c:pt idx="0">
                  <c:v>Supplier A</c:v>
                </c:pt>
                <c:pt idx="1">
                  <c:v>Supplier B</c:v>
                </c:pt>
                <c:pt idx="2">
                  <c:v>Supplier C</c:v>
                </c:pt>
                <c:pt idx="3">
                  <c:v>Supplier D</c:v>
                </c:pt>
              </c:strCache>
            </c:strRef>
          </c:cat>
          <c:val>
            <c:numRef>
              <c:f>Sheet2!$BV$4:$BV$7</c:f>
              <c:numCache>
                <c:formatCode>0%</c:formatCode>
                <c:ptCount val="4"/>
                <c:pt idx="0">
                  <c:v>0.34</c:v>
                </c:pt>
                <c:pt idx="1">
                  <c:v>0.31</c:v>
                </c:pt>
                <c:pt idx="2">
                  <c:v>0.26</c:v>
                </c:pt>
                <c:pt idx="3">
                  <c:v>0.09</c:v>
                </c:pt>
              </c:numCache>
            </c:numRef>
          </c:val>
          <c:extLst>
            <c:ext xmlns:c16="http://schemas.microsoft.com/office/drawing/2014/chart" uri="{C3380CC4-5D6E-409C-BE32-E72D297353CC}">
              <c16:uniqueId val="{00000008-E8B4-489A-B070-C678333FDF3D}"/>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a:t>Supplier Market Share</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doughnutChart>
        <c:varyColors val="1"/>
        <c:ser>
          <c:idx val="0"/>
          <c:order val="0"/>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C488-4F62-BD02-453B6A987974}"/>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C488-4F62-BD02-453B6A987974}"/>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C488-4F62-BD02-453B6A987974}"/>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C488-4F62-BD02-453B6A987974}"/>
              </c:ext>
            </c:extLst>
          </c:dPt>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A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Sheet2!$BU$4:$BU$7</c:f>
              <c:strCache>
                <c:ptCount val="4"/>
                <c:pt idx="0">
                  <c:v>Supplier A</c:v>
                </c:pt>
                <c:pt idx="1">
                  <c:v>Supplier B</c:v>
                </c:pt>
                <c:pt idx="2">
                  <c:v>Supplier C</c:v>
                </c:pt>
                <c:pt idx="3">
                  <c:v>Supplier D</c:v>
                </c:pt>
              </c:strCache>
            </c:strRef>
          </c:cat>
          <c:val>
            <c:numRef>
              <c:f>Sheet2!$BV$4:$BV$7</c:f>
              <c:numCache>
                <c:formatCode>0%</c:formatCode>
                <c:ptCount val="4"/>
                <c:pt idx="0">
                  <c:v>0.34</c:v>
                </c:pt>
                <c:pt idx="1">
                  <c:v>0.31</c:v>
                </c:pt>
                <c:pt idx="2">
                  <c:v>0.26</c:v>
                </c:pt>
                <c:pt idx="3">
                  <c:v>0.09</c:v>
                </c:pt>
              </c:numCache>
            </c:numRef>
          </c:val>
          <c:extLst>
            <c:ext xmlns:c16="http://schemas.microsoft.com/office/drawing/2014/chart" uri="{C3380CC4-5D6E-409C-BE32-E72D297353CC}">
              <c16:uniqueId val="{00000008-C488-4F62-BD02-453B6A987974}"/>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A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invertIfNegative val="0"/>
          <c:cat>
            <c:numRef>
              <c:f>Sheet11!$A$2:$A$8</c:f>
              <c:numCache>
                <c:formatCode>mmm\-yy</c:formatCode>
                <c:ptCount val="7"/>
                <c:pt idx="0">
                  <c:v>44562</c:v>
                </c:pt>
                <c:pt idx="1">
                  <c:v>44593</c:v>
                </c:pt>
                <c:pt idx="2">
                  <c:v>44621</c:v>
                </c:pt>
                <c:pt idx="3">
                  <c:v>44652</c:v>
                </c:pt>
                <c:pt idx="4">
                  <c:v>44682</c:v>
                </c:pt>
                <c:pt idx="5">
                  <c:v>44713</c:v>
                </c:pt>
                <c:pt idx="6">
                  <c:v>44743</c:v>
                </c:pt>
              </c:numCache>
            </c:numRef>
          </c:cat>
          <c:val>
            <c:numRef>
              <c:f>Sheet11!$B$2:$B$8</c:f>
              <c:numCache>
                <c:formatCode>General</c:formatCode>
                <c:ptCount val="7"/>
                <c:pt idx="0">
                  <c:v>10880</c:v>
                </c:pt>
                <c:pt idx="1">
                  <c:v>11040</c:v>
                </c:pt>
                <c:pt idx="2">
                  <c:v>11195</c:v>
                </c:pt>
                <c:pt idx="3">
                  <c:v>11211</c:v>
                </c:pt>
                <c:pt idx="4">
                  <c:v>11490</c:v>
                </c:pt>
                <c:pt idx="5">
                  <c:v>10820</c:v>
                </c:pt>
                <c:pt idx="6">
                  <c:v>11500</c:v>
                </c:pt>
              </c:numCache>
            </c:numRef>
          </c:val>
          <c:extLst>
            <c:ext xmlns:c16="http://schemas.microsoft.com/office/drawing/2014/chart" uri="{C3380CC4-5D6E-409C-BE32-E72D297353CC}">
              <c16:uniqueId val="{00000000-AAA0-4529-9568-B547B9808349}"/>
            </c:ext>
          </c:extLst>
        </c:ser>
        <c:dLbls>
          <c:showLegendKey val="0"/>
          <c:showVal val="0"/>
          <c:showCatName val="0"/>
          <c:showSerName val="0"/>
          <c:showPercent val="0"/>
          <c:showBubbleSize val="0"/>
        </c:dLbls>
        <c:gapWidth val="150"/>
        <c:shape val="box"/>
        <c:axId val="1834753567"/>
        <c:axId val="1526301263"/>
        <c:axId val="0"/>
      </c:bar3DChart>
      <c:dateAx>
        <c:axId val="1834753567"/>
        <c:scaling>
          <c:orientation val="minMax"/>
        </c:scaling>
        <c:delete val="0"/>
        <c:axPos val="b"/>
        <c:numFmt formatCode="mmm\-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AE"/>
          </a:p>
        </c:txPr>
        <c:crossAx val="1526301263"/>
        <c:crosses val="autoZero"/>
        <c:auto val="1"/>
        <c:lblOffset val="100"/>
        <c:baseTimeUnit val="months"/>
      </c:dateAx>
      <c:valAx>
        <c:axId val="152630126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AE"/>
          </a:p>
        </c:txPr>
        <c:crossAx val="1834753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Our</a:t>
            </a:r>
            <a:r>
              <a:rPr lang="en-US" sz="1800" baseline="0"/>
              <a:t> Customers</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percentStacked"/>
        <c:varyColors val="0"/>
        <c:ser>
          <c:idx val="0"/>
          <c:order val="0"/>
          <c:tx>
            <c:strRef>
              <c:f>Sheet2!$G$3</c:f>
              <c:strCache>
                <c:ptCount val="1"/>
                <c:pt idx="0">
                  <c:v>Group 1</c:v>
                </c:pt>
              </c:strCache>
            </c:strRef>
          </c:tx>
          <c:spPr>
            <a:solidFill>
              <a:schemeClr val="accent1"/>
            </a:solidFill>
            <a:ln w="19050">
              <a:solidFill>
                <a:schemeClr val="lt1"/>
              </a:solidFill>
            </a:ln>
            <a:effectLst/>
          </c:spPr>
          <c:invertIfNegative val="0"/>
          <c:cat>
            <c:strRef>
              <c:f>Sheet2!$H$2:$I$2</c:f>
              <c:strCache>
                <c:ptCount val="2"/>
                <c:pt idx="0">
                  <c:v>UAE Population</c:v>
                </c:pt>
                <c:pt idx="1">
                  <c:v>No of Customers</c:v>
                </c:pt>
              </c:strCache>
            </c:strRef>
          </c:cat>
          <c:val>
            <c:numRef>
              <c:f>Sheet2!$H$3:$I$3</c:f>
              <c:numCache>
                <c:formatCode>0%</c:formatCode>
                <c:ptCount val="2"/>
                <c:pt idx="0">
                  <c:v>0.15</c:v>
                </c:pt>
                <c:pt idx="1">
                  <c:v>0.02</c:v>
                </c:pt>
              </c:numCache>
            </c:numRef>
          </c:val>
          <c:extLst>
            <c:ext xmlns:c16="http://schemas.microsoft.com/office/drawing/2014/chart" uri="{C3380CC4-5D6E-409C-BE32-E72D297353CC}">
              <c16:uniqueId val="{00000000-88C8-43E7-B467-1D8C51DFB177}"/>
            </c:ext>
          </c:extLst>
        </c:ser>
        <c:ser>
          <c:idx val="1"/>
          <c:order val="1"/>
          <c:tx>
            <c:strRef>
              <c:f>Sheet2!$G$4</c:f>
              <c:strCache>
                <c:ptCount val="1"/>
                <c:pt idx="0">
                  <c:v>Group 2</c:v>
                </c:pt>
              </c:strCache>
            </c:strRef>
          </c:tx>
          <c:spPr>
            <a:solidFill>
              <a:schemeClr val="accent2"/>
            </a:solidFill>
            <a:ln w="19050">
              <a:solidFill>
                <a:schemeClr val="lt1"/>
              </a:solidFill>
            </a:ln>
            <a:effectLst/>
          </c:spPr>
          <c:invertIfNegative val="0"/>
          <c:cat>
            <c:strRef>
              <c:f>Sheet2!$H$2:$I$2</c:f>
              <c:strCache>
                <c:ptCount val="2"/>
                <c:pt idx="0">
                  <c:v>UAE Population</c:v>
                </c:pt>
                <c:pt idx="1">
                  <c:v>No of Customers</c:v>
                </c:pt>
              </c:strCache>
            </c:strRef>
          </c:cat>
          <c:val>
            <c:numRef>
              <c:f>Sheet2!$H$4:$I$4</c:f>
              <c:numCache>
                <c:formatCode>0%</c:formatCode>
                <c:ptCount val="2"/>
                <c:pt idx="0">
                  <c:v>0.32</c:v>
                </c:pt>
                <c:pt idx="1">
                  <c:v>0.2</c:v>
                </c:pt>
              </c:numCache>
            </c:numRef>
          </c:val>
          <c:extLst>
            <c:ext xmlns:c16="http://schemas.microsoft.com/office/drawing/2014/chart" uri="{C3380CC4-5D6E-409C-BE32-E72D297353CC}">
              <c16:uniqueId val="{00000001-88C8-43E7-B467-1D8C51DFB177}"/>
            </c:ext>
          </c:extLst>
        </c:ser>
        <c:ser>
          <c:idx val="2"/>
          <c:order val="2"/>
          <c:tx>
            <c:strRef>
              <c:f>Sheet2!$G$5</c:f>
              <c:strCache>
                <c:ptCount val="1"/>
                <c:pt idx="0">
                  <c:v>Group 3</c:v>
                </c:pt>
              </c:strCache>
            </c:strRef>
          </c:tx>
          <c:spPr>
            <a:solidFill>
              <a:schemeClr val="accent3"/>
            </a:solidFill>
            <a:ln w="19050">
              <a:solidFill>
                <a:schemeClr val="lt1"/>
              </a:solidFill>
            </a:ln>
            <a:effectLst/>
          </c:spPr>
          <c:invertIfNegative val="0"/>
          <c:cat>
            <c:strRef>
              <c:f>Sheet2!$H$2:$I$2</c:f>
              <c:strCache>
                <c:ptCount val="2"/>
                <c:pt idx="0">
                  <c:v>UAE Population</c:v>
                </c:pt>
                <c:pt idx="1">
                  <c:v>No of Customers</c:v>
                </c:pt>
              </c:strCache>
            </c:strRef>
          </c:cat>
          <c:val>
            <c:numRef>
              <c:f>Sheet2!$H$5:$I$5</c:f>
              <c:numCache>
                <c:formatCode>0%</c:formatCode>
                <c:ptCount val="2"/>
                <c:pt idx="0">
                  <c:v>0.1</c:v>
                </c:pt>
                <c:pt idx="1">
                  <c:v>0.23</c:v>
                </c:pt>
              </c:numCache>
            </c:numRef>
          </c:val>
          <c:extLst>
            <c:ext xmlns:c16="http://schemas.microsoft.com/office/drawing/2014/chart" uri="{C3380CC4-5D6E-409C-BE32-E72D297353CC}">
              <c16:uniqueId val="{00000002-88C8-43E7-B467-1D8C51DFB177}"/>
            </c:ext>
          </c:extLst>
        </c:ser>
        <c:ser>
          <c:idx val="3"/>
          <c:order val="3"/>
          <c:tx>
            <c:strRef>
              <c:f>Sheet2!$G$6</c:f>
              <c:strCache>
                <c:ptCount val="1"/>
                <c:pt idx="0">
                  <c:v>Group 4</c:v>
                </c:pt>
              </c:strCache>
            </c:strRef>
          </c:tx>
          <c:spPr>
            <a:solidFill>
              <a:schemeClr val="accent4"/>
            </a:solidFill>
            <a:ln w="19050">
              <a:solidFill>
                <a:schemeClr val="lt1"/>
              </a:solidFill>
            </a:ln>
            <a:effectLst/>
          </c:spPr>
          <c:invertIfNegative val="0"/>
          <c:cat>
            <c:strRef>
              <c:f>Sheet2!$H$2:$I$2</c:f>
              <c:strCache>
                <c:ptCount val="2"/>
                <c:pt idx="0">
                  <c:v>UAE Population</c:v>
                </c:pt>
                <c:pt idx="1">
                  <c:v>No of Customers</c:v>
                </c:pt>
              </c:strCache>
            </c:strRef>
          </c:cat>
          <c:val>
            <c:numRef>
              <c:f>Sheet2!$H$6:$I$6</c:f>
              <c:numCache>
                <c:formatCode>0%</c:formatCode>
                <c:ptCount val="2"/>
                <c:pt idx="0">
                  <c:v>0.1</c:v>
                </c:pt>
                <c:pt idx="1">
                  <c:v>0.18</c:v>
                </c:pt>
              </c:numCache>
            </c:numRef>
          </c:val>
          <c:extLst>
            <c:ext xmlns:c16="http://schemas.microsoft.com/office/drawing/2014/chart" uri="{C3380CC4-5D6E-409C-BE32-E72D297353CC}">
              <c16:uniqueId val="{00000003-88C8-43E7-B467-1D8C51DFB177}"/>
            </c:ext>
          </c:extLst>
        </c:ser>
        <c:ser>
          <c:idx val="4"/>
          <c:order val="4"/>
          <c:tx>
            <c:strRef>
              <c:f>Sheet2!$G$7</c:f>
              <c:strCache>
                <c:ptCount val="1"/>
                <c:pt idx="0">
                  <c:v>Group 5</c:v>
                </c:pt>
              </c:strCache>
            </c:strRef>
          </c:tx>
          <c:spPr>
            <a:solidFill>
              <a:schemeClr val="accent5"/>
            </a:solidFill>
            <a:ln w="19050">
              <a:solidFill>
                <a:schemeClr val="lt1"/>
              </a:solidFill>
            </a:ln>
            <a:effectLst/>
          </c:spPr>
          <c:invertIfNegative val="0"/>
          <c:cat>
            <c:strRef>
              <c:f>Sheet2!$H$2:$I$2</c:f>
              <c:strCache>
                <c:ptCount val="2"/>
                <c:pt idx="0">
                  <c:v>UAE Population</c:v>
                </c:pt>
                <c:pt idx="1">
                  <c:v>No of Customers</c:v>
                </c:pt>
              </c:strCache>
            </c:strRef>
          </c:cat>
          <c:val>
            <c:numRef>
              <c:f>Sheet2!$H$7:$I$7</c:f>
              <c:numCache>
                <c:formatCode>0%</c:formatCode>
                <c:ptCount val="2"/>
                <c:pt idx="0">
                  <c:v>0.1</c:v>
                </c:pt>
                <c:pt idx="1">
                  <c:v>0.21</c:v>
                </c:pt>
              </c:numCache>
            </c:numRef>
          </c:val>
          <c:extLst>
            <c:ext xmlns:c16="http://schemas.microsoft.com/office/drawing/2014/chart" uri="{C3380CC4-5D6E-409C-BE32-E72D297353CC}">
              <c16:uniqueId val="{00000004-88C8-43E7-B467-1D8C51DFB177}"/>
            </c:ext>
          </c:extLst>
        </c:ser>
        <c:ser>
          <c:idx val="5"/>
          <c:order val="5"/>
          <c:tx>
            <c:strRef>
              <c:f>Sheet2!$G$8</c:f>
              <c:strCache>
                <c:ptCount val="1"/>
                <c:pt idx="0">
                  <c:v>Group 6</c:v>
                </c:pt>
              </c:strCache>
            </c:strRef>
          </c:tx>
          <c:spPr>
            <a:solidFill>
              <a:schemeClr val="accent6"/>
            </a:solidFill>
            <a:ln w="19050">
              <a:solidFill>
                <a:schemeClr val="lt1"/>
              </a:solidFill>
            </a:ln>
            <a:effectLst/>
          </c:spPr>
          <c:invertIfNegative val="0"/>
          <c:cat>
            <c:strRef>
              <c:f>Sheet2!$H$2:$I$2</c:f>
              <c:strCache>
                <c:ptCount val="2"/>
                <c:pt idx="0">
                  <c:v>UAE Population</c:v>
                </c:pt>
                <c:pt idx="1">
                  <c:v>No of Customers</c:v>
                </c:pt>
              </c:strCache>
            </c:strRef>
          </c:cat>
          <c:val>
            <c:numRef>
              <c:f>Sheet2!$H$8:$I$8</c:f>
              <c:numCache>
                <c:formatCode>0%</c:formatCode>
                <c:ptCount val="2"/>
                <c:pt idx="0">
                  <c:v>7.0000000000000007E-2</c:v>
                </c:pt>
                <c:pt idx="1">
                  <c:v>0.1</c:v>
                </c:pt>
              </c:numCache>
            </c:numRef>
          </c:val>
          <c:extLst>
            <c:ext xmlns:c16="http://schemas.microsoft.com/office/drawing/2014/chart" uri="{C3380CC4-5D6E-409C-BE32-E72D297353CC}">
              <c16:uniqueId val="{00000005-88C8-43E7-B467-1D8C51DFB177}"/>
            </c:ext>
          </c:extLst>
        </c:ser>
        <c:ser>
          <c:idx val="6"/>
          <c:order val="6"/>
          <c:tx>
            <c:strRef>
              <c:f>Sheet2!$G$9</c:f>
              <c:strCache>
                <c:ptCount val="1"/>
                <c:pt idx="0">
                  <c:v>Group 7</c:v>
                </c:pt>
              </c:strCache>
            </c:strRef>
          </c:tx>
          <c:spPr>
            <a:solidFill>
              <a:schemeClr val="accent1">
                <a:lumMod val="60000"/>
              </a:schemeClr>
            </a:solidFill>
            <a:ln w="19050">
              <a:solidFill>
                <a:schemeClr val="lt1"/>
              </a:solidFill>
            </a:ln>
            <a:effectLst/>
          </c:spPr>
          <c:invertIfNegative val="0"/>
          <c:cat>
            <c:strRef>
              <c:f>Sheet2!$H$2:$I$2</c:f>
              <c:strCache>
                <c:ptCount val="2"/>
                <c:pt idx="0">
                  <c:v>UAE Population</c:v>
                </c:pt>
                <c:pt idx="1">
                  <c:v>No of Customers</c:v>
                </c:pt>
              </c:strCache>
            </c:strRef>
          </c:cat>
          <c:val>
            <c:numRef>
              <c:f>Sheet2!$H$9:$I$9</c:f>
              <c:numCache>
                <c:formatCode>0%</c:formatCode>
                <c:ptCount val="2"/>
                <c:pt idx="0">
                  <c:v>0.16</c:v>
                </c:pt>
                <c:pt idx="1">
                  <c:v>0.06</c:v>
                </c:pt>
              </c:numCache>
            </c:numRef>
          </c:val>
          <c:extLst>
            <c:ext xmlns:c16="http://schemas.microsoft.com/office/drawing/2014/chart" uri="{C3380CC4-5D6E-409C-BE32-E72D297353CC}">
              <c16:uniqueId val="{00000006-88C8-43E7-B467-1D8C51DFB177}"/>
            </c:ext>
          </c:extLst>
        </c:ser>
        <c:dLbls>
          <c:showLegendKey val="0"/>
          <c:showVal val="0"/>
          <c:showCatName val="0"/>
          <c:showSerName val="0"/>
          <c:showPercent val="0"/>
          <c:showBubbleSize val="0"/>
        </c:dLbls>
        <c:gapWidth val="70"/>
        <c:overlap val="100"/>
        <c:axId val="1104880448"/>
        <c:axId val="2139865184"/>
      </c:barChart>
      <c:catAx>
        <c:axId val="11048804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AE"/>
          </a:p>
        </c:txPr>
        <c:crossAx val="2139865184"/>
        <c:crosses val="autoZero"/>
        <c:auto val="1"/>
        <c:lblAlgn val="ctr"/>
        <c:lblOffset val="100"/>
        <c:noMultiLvlLbl val="0"/>
      </c:catAx>
      <c:valAx>
        <c:axId val="21398651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AE"/>
          </a:p>
        </c:txPr>
        <c:crossAx val="11048804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solidFill>
            <a:ln>
              <a:noFill/>
            </a:ln>
            <a:effectLst/>
          </c:spPr>
          <c:invertIfNegative val="0"/>
          <c:cat>
            <c:numRef>
              <c:f>Sheet11!$A$2:$A$8</c:f>
              <c:numCache>
                <c:formatCode>mmm\-yy</c:formatCode>
                <c:ptCount val="7"/>
                <c:pt idx="0">
                  <c:v>44562</c:v>
                </c:pt>
                <c:pt idx="1">
                  <c:v>44593</c:v>
                </c:pt>
                <c:pt idx="2">
                  <c:v>44621</c:v>
                </c:pt>
                <c:pt idx="3">
                  <c:v>44652</c:v>
                </c:pt>
                <c:pt idx="4">
                  <c:v>44682</c:v>
                </c:pt>
                <c:pt idx="5">
                  <c:v>44713</c:v>
                </c:pt>
                <c:pt idx="6">
                  <c:v>44743</c:v>
                </c:pt>
              </c:numCache>
            </c:numRef>
          </c:cat>
          <c:val>
            <c:numRef>
              <c:f>Sheet11!$B$2:$B$8</c:f>
              <c:numCache>
                <c:formatCode>General</c:formatCode>
                <c:ptCount val="7"/>
                <c:pt idx="0">
                  <c:v>10880</c:v>
                </c:pt>
                <c:pt idx="1">
                  <c:v>11040</c:v>
                </c:pt>
                <c:pt idx="2">
                  <c:v>11195</c:v>
                </c:pt>
                <c:pt idx="3">
                  <c:v>11211</c:v>
                </c:pt>
                <c:pt idx="4">
                  <c:v>11490</c:v>
                </c:pt>
                <c:pt idx="5">
                  <c:v>10820</c:v>
                </c:pt>
                <c:pt idx="6">
                  <c:v>11500</c:v>
                </c:pt>
              </c:numCache>
            </c:numRef>
          </c:val>
          <c:extLst>
            <c:ext xmlns:c16="http://schemas.microsoft.com/office/drawing/2014/chart" uri="{C3380CC4-5D6E-409C-BE32-E72D297353CC}">
              <c16:uniqueId val="{00000000-6B75-4A10-A588-59F7C0EC7685}"/>
            </c:ext>
          </c:extLst>
        </c:ser>
        <c:dLbls>
          <c:showLegendKey val="0"/>
          <c:showVal val="0"/>
          <c:showCatName val="0"/>
          <c:showSerName val="0"/>
          <c:showPercent val="0"/>
          <c:showBubbleSize val="0"/>
        </c:dLbls>
        <c:gapWidth val="219"/>
        <c:overlap val="-27"/>
        <c:axId val="1536321423"/>
        <c:axId val="1688890479"/>
      </c:barChart>
      <c:dateAx>
        <c:axId val="153632142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688890479"/>
        <c:crosses val="autoZero"/>
        <c:auto val="1"/>
        <c:lblOffset val="100"/>
        <c:baseTimeUnit val="months"/>
      </c:dateAx>
      <c:valAx>
        <c:axId val="1688890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536321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Supplier</a:t>
            </a:r>
            <a:r>
              <a:rPr lang="en-US" baseline="0"/>
              <a:t> Market Shar</a:t>
            </a:r>
            <a:r>
              <a:rPr lang="en-US"/>
              <a:t>e</a:t>
            </a:r>
          </a:p>
        </c:rich>
      </c:tx>
      <c:layout>
        <c:manualLayout>
          <c:xMode val="edge"/>
          <c:yMode val="edge"/>
          <c:x val="0.1361111111111111"/>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bar"/>
        <c:grouping val="clustered"/>
        <c:varyColors val="0"/>
        <c:ser>
          <c:idx val="0"/>
          <c:order val="0"/>
          <c:spPr>
            <a:solidFill>
              <a:schemeClr val="tx2">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Sheet2!$BU$4:$BU$7</c:f>
              <c:strCache>
                <c:ptCount val="4"/>
                <c:pt idx="0">
                  <c:v>Supplier A</c:v>
                </c:pt>
                <c:pt idx="1">
                  <c:v>Supplier B</c:v>
                </c:pt>
                <c:pt idx="2">
                  <c:v>Supplier C</c:v>
                </c:pt>
                <c:pt idx="3">
                  <c:v>Supplier D</c:v>
                </c:pt>
              </c:strCache>
            </c:strRef>
          </c:cat>
          <c:val>
            <c:numRef>
              <c:f>Sheet2!$BV$4:$BV$7</c:f>
              <c:numCache>
                <c:formatCode>0%</c:formatCode>
                <c:ptCount val="4"/>
                <c:pt idx="0">
                  <c:v>0.34</c:v>
                </c:pt>
                <c:pt idx="1">
                  <c:v>0.31</c:v>
                </c:pt>
                <c:pt idx="2">
                  <c:v>0.26</c:v>
                </c:pt>
                <c:pt idx="3">
                  <c:v>0.09</c:v>
                </c:pt>
              </c:numCache>
            </c:numRef>
          </c:val>
          <c:extLst>
            <c:ext xmlns:c16="http://schemas.microsoft.com/office/drawing/2014/chart" uri="{C3380CC4-5D6E-409C-BE32-E72D297353CC}">
              <c16:uniqueId val="{00000000-2577-4443-AA26-29DDBC66921B}"/>
            </c:ext>
          </c:extLst>
        </c:ser>
        <c:dLbls>
          <c:dLblPos val="outEnd"/>
          <c:showLegendKey val="0"/>
          <c:showVal val="1"/>
          <c:showCatName val="0"/>
          <c:showSerName val="0"/>
          <c:showPercent val="0"/>
          <c:showBubbleSize val="0"/>
        </c:dLbls>
        <c:gapWidth val="182"/>
        <c:axId val="1603608895"/>
        <c:axId val="1613262015"/>
      </c:barChart>
      <c:catAx>
        <c:axId val="1603608895"/>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613262015"/>
        <c:crosses val="autoZero"/>
        <c:auto val="1"/>
        <c:lblAlgn val="ctr"/>
        <c:lblOffset val="100"/>
        <c:noMultiLvlLbl val="0"/>
      </c:catAx>
      <c:valAx>
        <c:axId val="1613262015"/>
        <c:scaling>
          <c:orientation val="minMax"/>
        </c:scaling>
        <c:delete val="1"/>
        <c:axPos val="b"/>
        <c:numFmt formatCode="0%" sourceLinked="1"/>
        <c:majorTickMark val="none"/>
        <c:minorTickMark val="none"/>
        <c:tickLblPos val="nextTo"/>
        <c:crossAx val="1603608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Demonstrating</a:t>
            </a:r>
            <a:r>
              <a:rPr lang="en-US" baseline="0" dirty="0"/>
              <a:t> effectiveness is most important consideration when selecting a provider</a:t>
            </a:r>
          </a:p>
          <a:p>
            <a:pPr>
              <a:defRPr/>
            </a:pPr>
            <a:endParaRPr lang="en-US" baseline="0" dirty="0"/>
          </a:p>
          <a:p>
            <a:pPr>
              <a:defRPr/>
            </a:pPr>
            <a:r>
              <a:rPr lang="en-US" sz="1200" i="1" baseline="0" dirty="0">
                <a:solidFill>
                  <a:schemeClr val="tx1"/>
                </a:solidFill>
              </a:rPr>
              <a:t>In general what attributes are the most important to you in selecting a service provider? (choose up to 3)</a:t>
            </a:r>
            <a:endParaRPr lang="en-US" sz="1200" i="1" dirty="0">
              <a:solidFill>
                <a:schemeClr val="tx1"/>
              </a:solidFill>
            </a:endParaRPr>
          </a:p>
        </c:rich>
      </c:tx>
      <c:layout>
        <c:manualLayout>
          <c:xMode val="edge"/>
          <c:yMode val="edge"/>
          <c:x val="0.20620746469509474"/>
          <c:y val="1.050715210260937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manualLayout>
          <c:layoutTarget val="inner"/>
          <c:xMode val="edge"/>
          <c:yMode val="edge"/>
          <c:x val="0.27830173529591246"/>
          <c:y val="0.23163016810202361"/>
          <c:w val="0.68187301475146056"/>
          <c:h val="0.70764304308635584"/>
        </c:manualLayout>
      </c:layout>
      <c:barChart>
        <c:barDir val="bar"/>
        <c:grouping val="clustered"/>
        <c:varyColors val="0"/>
        <c:ser>
          <c:idx val="0"/>
          <c:order val="0"/>
          <c:spPr>
            <a:solidFill>
              <a:schemeClr val="bg1">
                <a:lumMod val="50000"/>
              </a:schemeClr>
            </a:solidFill>
            <a:ln>
              <a:noFill/>
            </a:ln>
            <a:effectLst/>
          </c:spPr>
          <c:invertIfNegative val="0"/>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0-A869-451D-9092-5164802EEAAD}"/>
            </c:ext>
          </c:extLst>
        </c:ser>
        <c:dLbls>
          <c:showLegendKey val="0"/>
          <c:showVal val="0"/>
          <c:showCatName val="0"/>
          <c:showSerName val="0"/>
          <c:showPercent val="0"/>
          <c:showBubbleSize val="0"/>
        </c:dLbls>
        <c:gapWidth val="50"/>
        <c:axId val="1636791855"/>
        <c:axId val="1924959951"/>
      </c:barChart>
      <c:catAx>
        <c:axId val="1636791855"/>
        <c:scaling>
          <c:orientation val="maxMin"/>
        </c:scaling>
        <c:delete val="0"/>
        <c:axPos val="l"/>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24959951"/>
        <c:crosses val="autoZero"/>
        <c:auto val="1"/>
        <c:lblAlgn val="ctr"/>
        <c:lblOffset val="100"/>
        <c:noMultiLvlLbl val="0"/>
      </c:catAx>
      <c:valAx>
        <c:axId val="1924959951"/>
        <c:scaling>
          <c:orientation val="minMax"/>
          <c:max val="0.8"/>
        </c:scaling>
        <c:delete val="0"/>
        <c:axPos val="b"/>
        <c:numFmt formatCode="0%" sourceLinked="1"/>
        <c:majorTickMark val="out"/>
        <c:minorTickMark val="none"/>
        <c:tickLblPos val="high"/>
        <c:spPr>
          <a:noFill/>
          <a:ln>
            <a:solidFill>
              <a:schemeClr val="bg1">
                <a:lumMod val="50000"/>
              </a:schemeClr>
            </a:solidFill>
          </a:ln>
          <a:effectLst/>
        </c:spPr>
        <c:txPr>
          <a:bodyPr rot="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636791855"/>
        <c:crosses val="max"/>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bg1">
                  <a:lumMod val="75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bg1">
                  <a:lumMod val="75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1-1CC4-45B8-AE8A-9CC14490335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CC4-45B8-AE8A-9CC144903357}"/>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CC4-45B8-AE8A-9CC144903357}"/>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CC4-45B8-AE8A-9CC144903357}"/>
              </c:ext>
            </c:extLst>
          </c:dPt>
          <c:dPt>
            <c:idx val="4"/>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9-1CC4-45B8-AE8A-9CC144903357}"/>
              </c:ext>
            </c:extLst>
          </c:dPt>
          <c:dPt>
            <c:idx val="5"/>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B-1CC4-45B8-AE8A-9CC144903357}"/>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CC4-45B8-AE8A-9CC144903357}"/>
              </c:ext>
            </c:extLst>
          </c:dPt>
          <c:cat>
            <c:strRef>
              <c:f>Sheet2!$CH$3:$CH$9</c:f>
              <c:strCache>
                <c:ptCount val="7"/>
                <c:pt idx="0">
                  <c:v>Demonstration of results</c:v>
                </c:pt>
                <c:pt idx="1">
                  <c:v>Content expertise</c:v>
                </c:pt>
                <c:pt idx="2">
                  <c:v>Local knowledge</c:v>
                </c:pt>
                <c:pt idx="3">
                  <c:v>National reputation</c:v>
                </c:pt>
                <c:pt idx="4">
                  <c:v>Affordability of services</c:v>
                </c:pt>
                <c:pt idx="5">
                  <c:v>Previous work together</c:v>
                </c:pt>
                <c:pt idx="6">
                  <c:v>Colleague recommendation</c:v>
                </c:pt>
              </c:strCache>
            </c:strRef>
          </c:cat>
          <c:val>
            <c:numRef>
              <c:f>Sheet2!$CI$3:$CI$9</c:f>
              <c:numCache>
                <c:formatCode>0%</c:formatCode>
                <c:ptCount val="7"/>
                <c:pt idx="0">
                  <c:v>0.78</c:v>
                </c:pt>
                <c:pt idx="1">
                  <c:v>0.56000000000000005</c:v>
                </c:pt>
                <c:pt idx="2">
                  <c:v>0.42</c:v>
                </c:pt>
                <c:pt idx="3">
                  <c:v>0.22</c:v>
                </c:pt>
                <c:pt idx="4">
                  <c:v>0.2</c:v>
                </c:pt>
                <c:pt idx="5">
                  <c:v>0.18</c:v>
                </c:pt>
                <c:pt idx="6">
                  <c:v>0.05</c:v>
                </c:pt>
              </c:numCache>
            </c:numRef>
          </c:val>
          <c:extLst>
            <c:ext xmlns:c16="http://schemas.microsoft.com/office/drawing/2014/chart" uri="{C3380CC4-5D6E-409C-BE32-E72D297353CC}">
              <c16:uniqueId val="{0000000E-1CC4-45B8-AE8A-9CC144903357}"/>
            </c:ext>
          </c:extLst>
        </c:ser>
        <c:dLbls>
          <c:showLegendKey val="0"/>
          <c:showVal val="0"/>
          <c:showCatName val="0"/>
          <c:showSerName val="0"/>
          <c:showPercent val="0"/>
          <c:showBubbleSize val="0"/>
        </c:dLbls>
        <c:gapWidth val="45"/>
        <c:axId val="1858968319"/>
        <c:axId val="1900469039"/>
      </c:barChart>
      <c:catAx>
        <c:axId val="1858968319"/>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AE"/>
          </a:p>
        </c:txPr>
        <c:crossAx val="1900469039"/>
        <c:crosses val="autoZero"/>
        <c:auto val="1"/>
        <c:lblAlgn val="ctr"/>
        <c:lblOffset val="100"/>
        <c:noMultiLvlLbl val="0"/>
      </c:catAx>
      <c:valAx>
        <c:axId val="1900469039"/>
        <c:scaling>
          <c:orientation val="minMax"/>
          <c:max val="0.8"/>
        </c:scaling>
        <c:delete val="0"/>
        <c:axPos val="t"/>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AE"/>
          </a:p>
        </c:txPr>
        <c:crossAx val="1858968319"/>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Sales</a:t>
            </a:r>
            <a:r>
              <a:rPr lang="en-US" baseline="0"/>
              <a:t> Revenues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chemeClr val="tx2">
                <a:lumMod val="50000"/>
                <a:lumOff val="50000"/>
              </a:schemeClr>
            </a:solidFill>
            <a:ln>
              <a:noFill/>
            </a:ln>
            <a:effectLst/>
          </c:spPr>
          <c:invertIfNegative val="0"/>
          <c:cat>
            <c:strRef>
              <c:f>Sheet7!$A$3:$A$7</c:f>
              <c:strCache>
                <c:ptCount val="5"/>
                <c:pt idx="0">
                  <c:v>Jan</c:v>
                </c:pt>
                <c:pt idx="1">
                  <c:v>Feb</c:v>
                </c:pt>
                <c:pt idx="2">
                  <c:v>Mar</c:v>
                </c:pt>
                <c:pt idx="3">
                  <c:v>Apr</c:v>
                </c:pt>
                <c:pt idx="4">
                  <c:v>May</c:v>
                </c:pt>
              </c:strCache>
            </c:strRef>
          </c:cat>
          <c:val>
            <c:numRef>
              <c:f>Sheet7!$B$3:$B$7</c:f>
              <c:numCache>
                <c:formatCode>General</c:formatCode>
                <c:ptCount val="5"/>
                <c:pt idx="0">
                  <c:v>85</c:v>
                </c:pt>
                <c:pt idx="1">
                  <c:v>100</c:v>
                </c:pt>
                <c:pt idx="2">
                  <c:v>15</c:v>
                </c:pt>
                <c:pt idx="3">
                  <c:v>55</c:v>
                </c:pt>
                <c:pt idx="4">
                  <c:v>76</c:v>
                </c:pt>
              </c:numCache>
            </c:numRef>
          </c:val>
          <c:extLst>
            <c:ext xmlns:c16="http://schemas.microsoft.com/office/drawing/2014/chart" uri="{C3380CC4-5D6E-409C-BE32-E72D297353CC}">
              <c16:uniqueId val="{00000000-881B-463A-BFEB-9EA5321DFD5D}"/>
            </c:ext>
          </c:extLst>
        </c:ser>
        <c:dLbls>
          <c:showLegendKey val="0"/>
          <c:showVal val="0"/>
          <c:showCatName val="0"/>
          <c:showSerName val="0"/>
          <c:showPercent val="0"/>
          <c:showBubbleSize val="0"/>
        </c:dLbls>
        <c:gapWidth val="219"/>
        <c:overlap val="-27"/>
        <c:axId val="1851311311"/>
        <c:axId val="1900482927"/>
      </c:barChart>
      <c:catAx>
        <c:axId val="1851311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900482927"/>
        <c:crosses val="autoZero"/>
        <c:auto val="1"/>
        <c:lblAlgn val="ctr"/>
        <c:lblOffset val="100"/>
        <c:noMultiLvlLbl val="0"/>
      </c:catAx>
      <c:valAx>
        <c:axId val="1900482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851311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bg1">
                    <a:lumMod val="65000"/>
                  </a:schemeClr>
                </a:solidFill>
              </a:rPr>
              <a:t>Customer</a:t>
            </a:r>
            <a:r>
              <a:rPr lang="en-US" sz="1400" baseline="0" dirty="0">
                <a:solidFill>
                  <a:schemeClr val="bg1">
                    <a:lumMod val="65000"/>
                  </a:schemeClr>
                </a:solidFill>
              </a:rPr>
              <a:t> Confidence in the banking sector in UAE.</a:t>
            </a:r>
            <a:endParaRPr lang="en-US" sz="1400" dirty="0">
              <a:solidFill>
                <a:schemeClr val="bg1">
                  <a:lumMod val="6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A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Sheet2!$AD$3:$AD$4</c:f>
              <c:numCache>
                <c:formatCode>General</c:formatCode>
                <c:ptCount val="2"/>
                <c:pt idx="0">
                  <c:v>2022</c:v>
                </c:pt>
                <c:pt idx="1">
                  <c:v>2023</c:v>
                </c:pt>
              </c:numCache>
            </c:numRef>
          </c:cat>
          <c:val>
            <c:numRef>
              <c:f>Sheet2!$AE$3:$AE$4</c:f>
              <c:numCache>
                <c:formatCode>0%</c:formatCode>
                <c:ptCount val="2"/>
                <c:pt idx="0">
                  <c:v>0.84</c:v>
                </c:pt>
                <c:pt idx="1">
                  <c:v>0.9</c:v>
                </c:pt>
              </c:numCache>
            </c:numRef>
          </c:val>
          <c:extLst>
            <c:ext xmlns:c16="http://schemas.microsoft.com/office/drawing/2014/chart" uri="{C3380CC4-5D6E-409C-BE32-E72D297353CC}">
              <c16:uniqueId val="{00000000-D52F-4D29-8B95-2F2546832113}"/>
            </c:ext>
          </c:extLst>
        </c:ser>
        <c:dLbls>
          <c:dLblPos val="outEnd"/>
          <c:showLegendKey val="0"/>
          <c:showVal val="1"/>
          <c:showCatName val="0"/>
          <c:showSerName val="0"/>
          <c:showPercent val="0"/>
          <c:showBubbleSize val="0"/>
        </c:dLbls>
        <c:gapWidth val="90"/>
        <c:overlap val="-27"/>
        <c:axId val="2142069168"/>
        <c:axId val="1121535632"/>
      </c:barChart>
      <c:catAx>
        <c:axId val="214206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AE"/>
          </a:p>
        </c:txPr>
        <c:crossAx val="1121535632"/>
        <c:crosses val="autoZero"/>
        <c:auto val="1"/>
        <c:lblAlgn val="ctr"/>
        <c:lblOffset val="100"/>
        <c:noMultiLvlLbl val="0"/>
      </c:catAx>
      <c:valAx>
        <c:axId val="1121535632"/>
        <c:scaling>
          <c:orientation val="minMax"/>
          <c:min val="0"/>
        </c:scaling>
        <c:delete val="1"/>
        <c:axPos val="l"/>
        <c:numFmt formatCode="0%" sourceLinked="1"/>
        <c:majorTickMark val="none"/>
        <c:minorTickMark val="none"/>
        <c:tickLblPos val="nextTo"/>
        <c:crossAx val="2142069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AE"/>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rgbClr val="009999"/>
                </a:solidFill>
              </a:rPr>
              <a:t>Unseasonal</a:t>
            </a:r>
            <a:r>
              <a:rPr lang="en-US" baseline="0" dirty="0">
                <a:solidFill>
                  <a:srgbClr val="009999"/>
                </a:solidFill>
              </a:rPr>
              <a:t> Dip </a:t>
            </a:r>
            <a:r>
              <a:rPr lang="en-US" sz="1200" baseline="0" dirty="0"/>
              <a:t>in March due to renovation of store</a:t>
            </a:r>
            <a:endParaRPr lang="en-US" dirty="0"/>
          </a:p>
        </c:rich>
      </c:tx>
      <c:layout>
        <c:manualLayout>
          <c:xMode val="edge"/>
          <c:yMode val="edge"/>
          <c:x val="1.1819335083114613E-2"/>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spPr>
            <a:solidFill>
              <a:srgbClr val="009999"/>
            </a:solidFill>
            <a:ln>
              <a:solidFill>
                <a:srgbClr val="009999"/>
              </a:solidFill>
            </a:ln>
            <a:effectLst/>
          </c:spPr>
          <c:invertIfNegative val="0"/>
          <c:dPt>
            <c:idx val="0"/>
            <c:invertIfNegative val="0"/>
            <c:bubble3D val="0"/>
            <c:spPr>
              <a:solidFill>
                <a:srgbClr val="009999">
                  <a:alpha val="25000"/>
                </a:srgbClr>
              </a:solidFill>
              <a:ln>
                <a:solidFill>
                  <a:srgbClr val="009999">
                    <a:alpha val="25000"/>
                  </a:srgbClr>
                </a:solidFill>
              </a:ln>
              <a:effectLst/>
            </c:spPr>
            <c:extLst>
              <c:ext xmlns:c16="http://schemas.microsoft.com/office/drawing/2014/chart" uri="{C3380CC4-5D6E-409C-BE32-E72D297353CC}">
                <c16:uniqueId val="{00000001-8766-4B20-A057-4017A378F0FE}"/>
              </c:ext>
            </c:extLst>
          </c:dPt>
          <c:dPt>
            <c:idx val="3"/>
            <c:invertIfNegative val="0"/>
            <c:bubble3D val="0"/>
            <c:spPr>
              <a:solidFill>
                <a:srgbClr val="009999">
                  <a:alpha val="25000"/>
                </a:srgbClr>
              </a:solidFill>
              <a:ln>
                <a:solidFill>
                  <a:srgbClr val="009999">
                    <a:alpha val="25000"/>
                  </a:srgbClr>
                </a:solidFill>
              </a:ln>
              <a:effectLst/>
            </c:spPr>
            <c:extLst>
              <c:ext xmlns:c16="http://schemas.microsoft.com/office/drawing/2014/chart" uri="{C3380CC4-5D6E-409C-BE32-E72D297353CC}">
                <c16:uniqueId val="{00000003-8766-4B20-A057-4017A378F0FE}"/>
              </c:ext>
            </c:extLst>
          </c:dPt>
          <c:dPt>
            <c:idx val="4"/>
            <c:invertIfNegative val="0"/>
            <c:bubble3D val="0"/>
            <c:spPr>
              <a:solidFill>
                <a:srgbClr val="009999">
                  <a:alpha val="25000"/>
                </a:srgbClr>
              </a:solidFill>
              <a:ln>
                <a:solidFill>
                  <a:srgbClr val="009999">
                    <a:alpha val="25000"/>
                  </a:srgbClr>
                </a:solidFill>
              </a:ln>
              <a:effectLst/>
            </c:spPr>
            <c:extLst>
              <c:ext xmlns:c16="http://schemas.microsoft.com/office/drawing/2014/chart" uri="{C3380CC4-5D6E-409C-BE32-E72D297353CC}">
                <c16:uniqueId val="{00000005-8766-4B20-A057-4017A378F0FE}"/>
              </c:ext>
            </c:extLst>
          </c:dPt>
          <c:cat>
            <c:strRef>
              <c:f>Sheet7!$A$3:$A$7</c:f>
              <c:strCache>
                <c:ptCount val="5"/>
                <c:pt idx="0">
                  <c:v>Jan</c:v>
                </c:pt>
                <c:pt idx="1">
                  <c:v>Feb</c:v>
                </c:pt>
                <c:pt idx="2">
                  <c:v>Mar</c:v>
                </c:pt>
                <c:pt idx="3">
                  <c:v>Apr</c:v>
                </c:pt>
                <c:pt idx="4">
                  <c:v>May</c:v>
                </c:pt>
              </c:strCache>
            </c:strRef>
          </c:cat>
          <c:val>
            <c:numRef>
              <c:f>Sheet7!$B$3:$B$7</c:f>
              <c:numCache>
                <c:formatCode>General</c:formatCode>
                <c:ptCount val="5"/>
                <c:pt idx="0">
                  <c:v>85</c:v>
                </c:pt>
                <c:pt idx="1">
                  <c:v>100</c:v>
                </c:pt>
                <c:pt idx="2">
                  <c:v>15</c:v>
                </c:pt>
                <c:pt idx="3">
                  <c:v>55</c:v>
                </c:pt>
                <c:pt idx="4">
                  <c:v>76</c:v>
                </c:pt>
              </c:numCache>
            </c:numRef>
          </c:val>
          <c:extLst>
            <c:ext xmlns:c16="http://schemas.microsoft.com/office/drawing/2014/chart" uri="{C3380CC4-5D6E-409C-BE32-E72D297353CC}">
              <c16:uniqueId val="{00000006-8766-4B20-A057-4017A378F0FE}"/>
            </c:ext>
          </c:extLst>
        </c:ser>
        <c:dLbls>
          <c:showLegendKey val="0"/>
          <c:showVal val="0"/>
          <c:showCatName val="0"/>
          <c:showSerName val="0"/>
          <c:showPercent val="0"/>
          <c:showBubbleSize val="0"/>
        </c:dLbls>
        <c:gapWidth val="219"/>
        <c:overlap val="-27"/>
        <c:axId val="1516458015"/>
        <c:axId val="1269505199"/>
      </c:barChart>
      <c:catAx>
        <c:axId val="1516458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269505199"/>
        <c:crosses val="autoZero"/>
        <c:auto val="1"/>
        <c:lblAlgn val="ctr"/>
        <c:lblOffset val="100"/>
        <c:noMultiLvlLbl val="0"/>
      </c:catAx>
      <c:valAx>
        <c:axId val="126950519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Revenue</a:t>
                </a:r>
                <a:r>
                  <a:rPr lang="en-US" baseline="0" dirty="0"/>
                  <a:t> (in AED)</a:t>
                </a:r>
                <a:endParaRPr lang="en-US" dirty="0"/>
              </a:p>
            </c:rich>
          </c:tx>
          <c:layout>
            <c:manualLayout>
              <c:xMode val="edge"/>
              <c:yMode val="edge"/>
              <c:x val="2.9520560320098387E-2"/>
              <c:y val="0.1276634909465704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A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516458015"/>
        <c:crosses val="autoZero"/>
        <c:crossBetween val="between"/>
      </c:valAx>
      <c:spPr>
        <a:solidFill>
          <a:srgbClr val="F9F9F9"/>
        </a:solidFill>
        <a:ln>
          <a:noFill/>
        </a:ln>
        <a:effectLst/>
      </c:spPr>
    </c:plotArea>
    <c:plotVisOnly val="1"/>
    <c:dispBlanksAs val="gap"/>
    <c:showDLblsOverMax val="0"/>
  </c:chart>
  <c:spPr>
    <a:noFill/>
    <a:ln>
      <a:noFill/>
    </a:ln>
    <a:effectLst/>
  </c:spPr>
  <c:txPr>
    <a:bodyPr/>
    <a:lstStyle/>
    <a:p>
      <a:pPr>
        <a:defRPr/>
      </a:pPr>
      <a:endParaRPr lang="en-AE"/>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rgbClr val="CC0000"/>
                </a:solidFill>
              </a:rPr>
              <a:t>Huge Dip </a:t>
            </a:r>
            <a:r>
              <a:rPr lang="en-US" dirty="0"/>
              <a:t>in Sales After</a:t>
            </a:r>
            <a:r>
              <a:rPr lang="en-US" baseline="0" dirty="0"/>
              <a:t> Period of Continued Growth</a:t>
            </a:r>
            <a:endParaRPr lang="en-US" dirty="0"/>
          </a:p>
        </c:rich>
      </c:tx>
      <c:layout>
        <c:manualLayout>
          <c:xMode val="edge"/>
          <c:yMode val="edge"/>
          <c:x val="2.4753824180608588E-2"/>
          <c:y val="2.49221183800623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manualLayout>
          <c:layoutTarget val="inner"/>
          <c:xMode val="edge"/>
          <c:yMode val="edge"/>
          <c:x val="3.2797046193926101E-2"/>
          <c:y val="0.15406022845275183"/>
          <c:w val="0.77655708737411278"/>
          <c:h val="0.74958144250660252"/>
        </c:manualLayout>
      </c:layout>
      <c:lineChart>
        <c:grouping val="standard"/>
        <c:varyColors val="0"/>
        <c:ser>
          <c:idx val="0"/>
          <c:order val="0"/>
          <c:spPr>
            <a:ln w="28575" cap="rnd">
              <a:solidFill>
                <a:schemeClr val="accent1"/>
              </a:solidFill>
              <a:round/>
            </a:ln>
            <a:effectLst/>
          </c:spPr>
          <c:marker>
            <c:symbol val="none"/>
          </c:marker>
          <c:dPt>
            <c:idx val="1"/>
            <c:marker>
              <c:symbol val="none"/>
            </c:marker>
            <c:bubble3D val="0"/>
            <c:spPr>
              <a:ln w="28575" cap="rnd">
                <a:solidFill>
                  <a:schemeClr val="accent6">
                    <a:lumMod val="75000"/>
                  </a:schemeClr>
                </a:solidFill>
                <a:round/>
              </a:ln>
              <a:effectLst/>
            </c:spPr>
            <c:extLst>
              <c:ext xmlns:c16="http://schemas.microsoft.com/office/drawing/2014/chart" uri="{C3380CC4-5D6E-409C-BE32-E72D297353CC}">
                <c16:uniqueId val="{00000001-F499-480D-B907-4703F92B16C5}"/>
              </c:ext>
            </c:extLst>
          </c:dPt>
          <c:dPt>
            <c:idx val="2"/>
            <c:marker>
              <c:symbol val="none"/>
            </c:marker>
            <c:bubble3D val="0"/>
            <c:spPr>
              <a:ln w="28575" cap="rnd">
                <a:solidFill>
                  <a:schemeClr val="accent6">
                    <a:lumMod val="75000"/>
                  </a:schemeClr>
                </a:solidFill>
                <a:round/>
              </a:ln>
              <a:effectLst/>
            </c:spPr>
            <c:extLst>
              <c:ext xmlns:c16="http://schemas.microsoft.com/office/drawing/2014/chart" uri="{C3380CC4-5D6E-409C-BE32-E72D297353CC}">
                <c16:uniqueId val="{00000003-F499-480D-B907-4703F92B16C5}"/>
              </c:ext>
            </c:extLst>
          </c:dPt>
          <c:dPt>
            <c:idx val="3"/>
            <c:marker>
              <c:symbol val="none"/>
            </c:marker>
            <c:bubble3D val="0"/>
            <c:spPr>
              <a:ln w="28575" cap="rnd">
                <a:solidFill>
                  <a:schemeClr val="accent6">
                    <a:lumMod val="75000"/>
                  </a:schemeClr>
                </a:solidFill>
                <a:round/>
              </a:ln>
              <a:effectLst/>
            </c:spPr>
            <c:extLst>
              <c:ext xmlns:c16="http://schemas.microsoft.com/office/drawing/2014/chart" uri="{C3380CC4-5D6E-409C-BE32-E72D297353CC}">
                <c16:uniqueId val="{00000005-F499-480D-B907-4703F92B16C5}"/>
              </c:ext>
            </c:extLst>
          </c:dPt>
          <c:dPt>
            <c:idx val="4"/>
            <c:marker>
              <c:symbol val="none"/>
            </c:marker>
            <c:bubble3D val="0"/>
            <c:spPr>
              <a:ln w="28575" cap="rnd">
                <a:solidFill>
                  <a:schemeClr val="accent6">
                    <a:lumMod val="75000"/>
                  </a:schemeClr>
                </a:solidFill>
                <a:round/>
              </a:ln>
              <a:effectLst/>
            </c:spPr>
            <c:extLst>
              <c:ext xmlns:c16="http://schemas.microsoft.com/office/drawing/2014/chart" uri="{C3380CC4-5D6E-409C-BE32-E72D297353CC}">
                <c16:uniqueId val="{00000007-F499-480D-B907-4703F92B16C5}"/>
              </c:ext>
            </c:extLst>
          </c:dPt>
          <c:dPt>
            <c:idx val="5"/>
            <c:marker>
              <c:symbol val="none"/>
            </c:marker>
            <c:bubble3D val="0"/>
            <c:spPr>
              <a:ln w="28575" cap="rnd">
                <a:solidFill>
                  <a:srgbClr val="CC0000"/>
                </a:solidFill>
                <a:round/>
              </a:ln>
              <a:effectLst/>
            </c:spPr>
            <c:extLst>
              <c:ext xmlns:c16="http://schemas.microsoft.com/office/drawing/2014/chart" uri="{C3380CC4-5D6E-409C-BE32-E72D297353CC}">
                <c16:uniqueId val="{00000009-F499-480D-B907-4703F92B16C5}"/>
              </c:ext>
            </c:extLst>
          </c:dPt>
          <c:dPt>
            <c:idx val="6"/>
            <c:marker>
              <c:symbol val="none"/>
            </c:marker>
            <c:bubble3D val="0"/>
            <c:spPr>
              <a:ln w="28575" cap="rnd">
                <a:solidFill>
                  <a:schemeClr val="accent6">
                    <a:lumMod val="75000"/>
                  </a:schemeClr>
                </a:solidFill>
                <a:round/>
              </a:ln>
              <a:effectLst/>
            </c:spPr>
            <c:extLst>
              <c:ext xmlns:c16="http://schemas.microsoft.com/office/drawing/2014/chart" uri="{C3380CC4-5D6E-409C-BE32-E72D297353CC}">
                <c16:uniqueId val="{0000000B-F499-480D-B907-4703F92B16C5}"/>
              </c:ext>
            </c:extLst>
          </c:dPt>
          <c:dLbls>
            <c:dLbl>
              <c:idx val="0"/>
              <c:layout>
                <c:manualLayout>
                  <c:x val="-9.1120395769717852E-3"/>
                  <c:y val="4.3644778047603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499-480D-B907-4703F92B16C5}"/>
                </c:ext>
              </c:extLst>
            </c:dLbl>
            <c:dLbl>
              <c:idx val="4"/>
              <c:layout>
                <c:manualLayout>
                  <c:x val="-7.0478836728006131E-2"/>
                  <c:y val="-1.0353145109197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99-480D-B907-4703F92B16C5}"/>
                </c:ext>
              </c:extLst>
            </c:dLbl>
            <c:dLbl>
              <c:idx val="5"/>
              <c:layout>
                <c:manualLayout>
                  <c:x val="-3.5146438368319814E-2"/>
                  <c:y val="3.53374052542496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99-480D-B907-4703F92B16C5}"/>
                </c:ext>
              </c:extLst>
            </c:dLbl>
            <c:dLbl>
              <c:idx val="6"/>
              <c:layout>
                <c:manualLayout>
                  <c:x val="-8.9074835864683205E-2"/>
                  <c:y val="3.9491091650926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499-480D-B907-4703F92B16C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A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Sheet1!$A$3:$A$9</c:f>
              <c:numCache>
                <c:formatCode>mmm\-yy</c:formatCode>
                <c:ptCount val="7"/>
                <c:pt idx="0">
                  <c:v>44562</c:v>
                </c:pt>
                <c:pt idx="1">
                  <c:v>44593</c:v>
                </c:pt>
                <c:pt idx="2">
                  <c:v>44621</c:v>
                </c:pt>
                <c:pt idx="3">
                  <c:v>44652</c:v>
                </c:pt>
                <c:pt idx="4">
                  <c:v>44682</c:v>
                </c:pt>
                <c:pt idx="5">
                  <c:v>44713</c:v>
                </c:pt>
                <c:pt idx="6">
                  <c:v>44743</c:v>
                </c:pt>
              </c:numCache>
            </c:numRef>
          </c:cat>
          <c:val>
            <c:numRef>
              <c:f>Sheet1!$B$3:$B$9</c:f>
              <c:numCache>
                <c:formatCode>General</c:formatCode>
                <c:ptCount val="7"/>
                <c:pt idx="0">
                  <c:v>10880</c:v>
                </c:pt>
                <c:pt idx="1">
                  <c:v>11040</c:v>
                </c:pt>
                <c:pt idx="2">
                  <c:v>11195</c:v>
                </c:pt>
                <c:pt idx="3">
                  <c:v>11211</c:v>
                </c:pt>
                <c:pt idx="4">
                  <c:v>11490</c:v>
                </c:pt>
                <c:pt idx="5">
                  <c:v>10800</c:v>
                </c:pt>
                <c:pt idx="6">
                  <c:v>11500</c:v>
                </c:pt>
              </c:numCache>
            </c:numRef>
          </c:val>
          <c:smooth val="0"/>
          <c:extLst>
            <c:ext xmlns:c16="http://schemas.microsoft.com/office/drawing/2014/chart" uri="{C3380CC4-5D6E-409C-BE32-E72D297353CC}">
              <c16:uniqueId val="{0000000D-F499-480D-B907-4703F92B16C5}"/>
            </c:ext>
          </c:extLst>
        </c:ser>
        <c:dLbls>
          <c:dLblPos val="t"/>
          <c:showLegendKey val="0"/>
          <c:showVal val="1"/>
          <c:showCatName val="0"/>
          <c:showSerName val="0"/>
          <c:showPercent val="0"/>
          <c:showBubbleSize val="0"/>
        </c:dLbls>
        <c:smooth val="0"/>
        <c:axId val="1265498895"/>
        <c:axId val="1496472383"/>
      </c:lineChart>
      <c:dateAx>
        <c:axId val="126549889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2">
                    <a:lumMod val="50000"/>
                  </a:schemeClr>
                </a:solidFill>
                <a:latin typeface="+mn-lt"/>
                <a:ea typeface="+mn-ea"/>
                <a:cs typeface="+mn-cs"/>
              </a:defRPr>
            </a:pPr>
            <a:endParaRPr lang="en-AE"/>
          </a:p>
        </c:txPr>
        <c:crossAx val="1496472383"/>
        <c:crosses val="autoZero"/>
        <c:auto val="1"/>
        <c:lblOffset val="100"/>
        <c:baseTimeUnit val="months"/>
      </c:dateAx>
      <c:valAx>
        <c:axId val="1496472383"/>
        <c:scaling>
          <c:orientation val="minMax"/>
        </c:scaling>
        <c:delete val="1"/>
        <c:axPos val="l"/>
        <c:majorGridlines>
          <c:spPr>
            <a:ln w="9525" cap="flat" cmpd="tri" algn="ctr">
              <a:solidFill>
                <a:schemeClr val="tx1">
                  <a:lumMod val="15000"/>
                  <a:lumOff val="85000"/>
                </a:schemeClr>
              </a:solidFill>
              <a:prstDash val="sysDash"/>
              <a:round/>
            </a:ln>
            <a:effectLst>
              <a:glow>
                <a:schemeClr val="accent1">
                  <a:alpha val="40000"/>
                </a:schemeClr>
              </a:glow>
            </a:effectLst>
          </c:spPr>
        </c:majorGridlines>
        <c:numFmt formatCode="General" sourceLinked="1"/>
        <c:majorTickMark val="out"/>
        <c:minorTickMark val="none"/>
        <c:tickLblPos val="nextTo"/>
        <c:crossAx val="1265498895"/>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baseline="0" dirty="0">
                <a:solidFill>
                  <a:schemeClr val="tx2">
                    <a:lumMod val="75000"/>
                    <a:lumOff val="25000"/>
                  </a:schemeClr>
                </a:solidFill>
              </a:rPr>
              <a:t>Actual marketing expenses </a:t>
            </a:r>
            <a:r>
              <a:rPr lang="en-US" sz="1400" baseline="0" dirty="0"/>
              <a:t>will be greater than the </a:t>
            </a:r>
            <a:r>
              <a:rPr lang="en-US" sz="1400" b="1" baseline="0" dirty="0">
                <a:solidFill>
                  <a:schemeClr val="tx2">
                    <a:lumMod val="50000"/>
                    <a:lumOff val="50000"/>
                  </a:schemeClr>
                </a:solidFill>
              </a:rPr>
              <a:t>budgeted expenses</a:t>
            </a:r>
            <a:r>
              <a:rPr lang="en-US" sz="1400" baseline="0" dirty="0"/>
              <a:t>. </a:t>
            </a:r>
          </a:p>
          <a:p>
            <a:pPr algn="l">
              <a:defRPr/>
            </a:pPr>
            <a:r>
              <a:rPr lang="en-US" sz="1400" b="1" baseline="0" dirty="0"/>
              <a:t>Approve</a:t>
            </a:r>
            <a:r>
              <a:rPr lang="en-US" sz="1400" baseline="0" dirty="0"/>
              <a:t> increasing the </a:t>
            </a:r>
            <a:r>
              <a:rPr lang="en-US" sz="1400" b="1" baseline="0" dirty="0">
                <a:solidFill>
                  <a:schemeClr val="accent6">
                    <a:lumMod val="50000"/>
                  </a:schemeClr>
                </a:solidFill>
              </a:rPr>
              <a:t>budget for marketing to USD 450,000</a:t>
            </a:r>
            <a:r>
              <a:rPr lang="en-US" sz="1400" baseline="0" dirty="0">
                <a:solidFill>
                  <a:schemeClr val="accent6">
                    <a:lumMod val="50000"/>
                  </a:schemeClr>
                </a:solidFill>
              </a:rPr>
              <a:t>.</a:t>
            </a:r>
            <a:endParaRPr lang="en-US" sz="1600" dirty="0">
              <a:solidFill>
                <a:schemeClr val="accent6">
                  <a:lumMod val="50000"/>
                </a:schemeClr>
              </a:solidFill>
            </a:endParaRPr>
          </a:p>
        </c:rich>
      </c:tx>
      <c:layout>
        <c:manualLayout>
          <c:xMode val="edge"/>
          <c:yMode val="edge"/>
          <c:x val="1.7751479289940829E-2"/>
          <c:y val="1.0344827586206896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barChart>
        <c:barDir val="col"/>
        <c:grouping val="clustered"/>
        <c:varyColors val="0"/>
        <c:ser>
          <c:idx val="0"/>
          <c:order val="0"/>
          <c:tx>
            <c:strRef>
              <c:f>[1]Sheet1!$G$3</c:f>
              <c:strCache>
                <c:ptCount val="1"/>
                <c:pt idx="0">
                  <c:v>Budget</c:v>
                </c:pt>
              </c:strCache>
            </c:strRef>
          </c:tx>
          <c:spPr>
            <a:solidFill>
              <a:schemeClr val="accent2">
                <a:lumMod val="20000"/>
                <a:lumOff val="8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2405-4653-A485-8DFA9832894F}"/>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2405-4653-A485-8DFA9832894F}"/>
              </c:ext>
            </c:extLst>
          </c:dPt>
          <c:dPt>
            <c:idx val="2"/>
            <c:invertIfNegative val="0"/>
            <c:bubble3D val="0"/>
            <c:spPr>
              <a:solidFill>
                <a:schemeClr val="tx2">
                  <a:lumMod val="25000"/>
                  <a:lumOff val="75000"/>
                </a:schemeClr>
              </a:solidFill>
              <a:ln>
                <a:noFill/>
              </a:ln>
              <a:effectLst/>
            </c:spPr>
            <c:extLst>
              <c:ext xmlns:c16="http://schemas.microsoft.com/office/drawing/2014/chart" uri="{C3380CC4-5D6E-409C-BE32-E72D297353CC}">
                <c16:uniqueId val="{00000005-2405-4653-A485-8DFA9832894F}"/>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7-2405-4653-A485-8DFA9832894F}"/>
              </c:ext>
            </c:extLst>
          </c:dPt>
          <c:dPt>
            <c:idx val="4"/>
            <c:invertIfNegative val="0"/>
            <c:bubble3D val="0"/>
            <c:spPr>
              <a:solidFill>
                <a:schemeClr val="bg1">
                  <a:lumMod val="85000"/>
                </a:schemeClr>
              </a:solidFill>
              <a:ln>
                <a:noFill/>
              </a:ln>
              <a:effectLst/>
            </c:spPr>
            <c:extLst>
              <c:ext xmlns:c16="http://schemas.microsoft.com/office/drawing/2014/chart" uri="{C3380CC4-5D6E-409C-BE32-E72D297353CC}">
                <c16:uniqueId val="{00000009-2405-4653-A485-8DFA9832894F}"/>
              </c:ext>
            </c:extLst>
          </c:dPt>
          <c:dLbls>
            <c:dLbl>
              <c:idx val="0"/>
              <c:delete val="1"/>
              <c:extLst>
                <c:ext xmlns:c15="http://schemas.microsoft.com/office/drawing/2012/chart" uri="{CE6537A1-D6FC-4f65-9D91-7224C49458BB}"/>
                <c:ext xmlns:c16="http://schemas.microsoft.com/office/drawing/2014/chart" uri="{C3380CC4-5D6E-409C-BE32-E72D297353CC}">
                  <c16:uniqueId val="{00000001-2405-4653-A485-8DFA9832894F}"/>
                </c:ext>
              </c:extLst>
            </c:dLbl>
            <c:dLbl>
              <c:idx val="1"/>
              <c:delete val="1"/>
              <c:extLst>
                <c:ext xmlns:c15="http://schemas.microsoft.com/office/drawing/2012/chart" uri="{CE6537A1-D6FC-4f65-9D91-7224C49458BB}"/>
                <c:ext xmlns:c16="http://schemas.microsoft.com/office/drawing/2014/chart" uri="{C3380CC4-5D6E-409C-BE32-E72D297353CC}">
                  <c16:uniqueId val="{00000003-2405-4653-A485-8DFA9832894F}"/>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10000"/>
                          <a:lumOff val="90000"/>
                        </a:schemeClr>
                      </a:solidFill>
                      <a:latin typeface="+mn-lt"/>
                      <a:ea typeface="+mn-ea"/>
                      <a:cs typeface="+mn-cs"/>
                    </a:defRPr>
                  </a:pPr>
                  <a:endParaRPr lang="en-AE"/>
                </a:p>
              </c:txPr>
              <c:dLblPos val="inEnd"/>
              <c:showLegendKey val="0"/>
              <c:showVal val="1"/>
              <c:showCatName val="0"/>
              <c:showSerName val="0"/>
              <c:showPercent val="0"/>
              <c:showBubbleSize val="0"/>
              <c:extLst>
                <c:ext xmlns:c16="http://schemas.microsoft.com/office/drawing/2014/chart" uri="{C3380CC4-5D6E-409C-BE32-E72D297353CC}">
                  <c16:uniqueId val="{00000005-2405-4653-A485-8DFA9832894F}"/>
                </c:ext>
              </c:extLst>
            </c:dLbl>
            <c:dLbl>
              <c:idx val="3"/>
              <c:delete val="1"/>
              <c:extLst>
                <c:ext xmlns:c15="http://schemas.microsoft.com/office/drawing/2012/chart" uri="{CE6537A1-D6FC-4f65-9D91-7224C49458BB}"/>
                <c:ext xmlns:c16="http://schemas.microsoft.com/office/drawing/2014/chart" uri="{C3380CC4-5D6E-409C-BE32-E72D297353CC}">
                  <c16:uniqueId val="{00000007-2405-4653-A485-8DFA9832894F}"/>
                </c:ext>
              </c:extLst>
            </c:dLbl>
            <c:dLbl>
              <c:idx val="4"/>
              <c:delete val="1"/>
              <c:extLst>
                <c:ext xmlns:c15="http://schemas.microsoft.com/office/drawing/2012/chart" uri="{CE6537A1-D6FC-4f65-9D91-7224C49458BB}"/>
                <c:ext xmlns:c16="http://schemas.microsoft.com/office/drawing/2014/chart" uri="{C3380CC4-5D6E-409C-BE32-E72D297353CC}">
                  <c16:uniqueId val="{00000009-2405-4653-A485-8DFA9832894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A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[1]Sheet1!$F$4:$F$8</c:f>
              <c:strCache>
                <c:ptCount val="5"/>
                <c:pt idx="0">
                  <c:v>Employees</c:v>
                </c:pt>
                <c:pt idx="1">
                  <c:v>Office Space</c:v>
                </c:pt>
                <c:pt idx="2">
                  <c:v>Marketing</c:v>
                </c:pt>
                <c:pt idx="3">
                  <c:v>Transport</c:v>
                </c:pt>
                <c:pt idx="4">
                  <c:v>Other</c:v>
                </c:pt>
              </c:strCache>
            </c:strRef>
          </c:cat>
          <c:val>
            <c:numRef>
              <c:f>[1]Sheet1!$G$4:$G$8</c:f>
              <c:numCache>
                <c:formatCode>General</c:formatCode>
                <c:ptCount val="5"/>
                <c:pt idx="0">
                  <c:v>500</c:v>
                </c:pt>
                <c:pt idx="1">
                  <c:v>112</c:v>
                </c:pt>
                <c:pt idx="2">
                  <c:v>310</c:v>
                </c:pt>
                <c:pt idx="3">
                  <c:v>243</c:v>
                </c:pt>
                <c:pt idx="4">
                  <c:v>145</c:v>
                </c:pt>
              </c:numCache>
            </c:numRef>
          </c:val>
          <c:extLst>
            <c:ext xmlns:c16="http://schemas.microsoft.com/office/drawing/2014/chart" uri="{C3380CC4-5D6E-409C-BE32-E72D297353CC}">
              <c16:uniqueId val="{0000000A-2405-4653-A485-8DFA9832894F}"/>
            </c:ext>
          </c:extLst>
        </c:ser>
        <c:dLbls>
          <c:dLblPos val="inEnd"/>
          <c:showLegendKey val="0"/>
          <c:showVal val="1"/>
          <c:showCatName val="0"/>
          <c:showSerName val="0"/>
          <c:showPercent val="0"/>
          <c:showBubbleSize val="0"/>
        </c:dLbls>
        <c:gapWidth val="219"/>
        <c:overlap val="-27"/>
        <c:axId val="1073235472"/>
        <c:axId val="1058401968"/>
      </c:barChart>
      <c:barChart>
        <c:barDir val="col"/>
        <c:grouping val="clustered"/>
        <c:varyColors val="0"/>
        <c:ser>
          <c:idx val="1"/>
          <c:order val="1"/>
          <c:tx>
            <c:strRef>
              <c:f>[1]Sheet1!$H$3</c:f>
              <c:strCache>
                <c:ptCount val="1"/>
                <c:pt idx="0">
                  <c:v>Actual</c:v>
                </c:pt>
              </c:strCache>
            </c:strRef>
          </c:tx>
          <c:spPr>
            <a:solidFill>
              <a:srgbClr val="C00000"/>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C-2405-4653-A485-8DFA9832894F}"/>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E-2405-4653-A485-8DFA9832894F}"/>
              </c:ext>
            </c:extLst>
          </c:dPt>
          <c:dPt>
            <c:idx val="2"/>
            <c:invertIfNegative val="0"/>
            <c:bubble3D val="0"/>
            <c:spPr>
              <a:solidFill>
                <a:schemeClr val="tx2">
                  <a:lumMod val="75000"/>
                  <a:lumOff val="25000"/>
                </a:schemeClr>
              </a:solidFill>
              <a:ln>
                <a:noFill/>
              </a:ln>
              <a:effectLst/>
            </c:spPr>
            <c:extLst>
              <c:ext xmlns:c16="http://schemas.microsoft.com/office/drawing/2014/chart" uri="{C3380CC4-5D6E-409C-BE32-E72D297353CC}">
                <c16:uniqueId val="{00000010-2405-4653-A485-8DFA9832894F}"/>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12-2405-4653-A485-8DFA9832894F}"/>
              </c:ext>
            </c:extLst>
          </c:dPt>
          <c:dPt>
            <c:idx val="4"/>
            <c:invertIfNegative val="0"/>
            <c:bubble3D val="0"/>
            <c:spPr>
              <a:solidFill>
                <a:schemeClr val="bg1">
                  <a:lumMod val="75000"/>
                </a:schemeClr>
              </a:solidFill>
              <a:ln>
                <a:noFill/>
              </a:ln>
              <a:effectLst/>
            </c:spPr>
            <c:extLst>
              <c:ext xmlns:c16="http://schemas.microsoft.com/office/drawing/2014/chart" uri="{C3380CC4-5D6E-409C-BE32-E72D297353CC}">
                <c16:uniqueId val="{00000014-2405-4653-A485-8DFA9832894F}"/>
              </c:ext>
            </c:extLst>
          </c:dPt>
          <c:dLbls>
            <c:dLbl>
              <c:idx val="0"/>
              <c:delete val="1"/>
              <c:extLst>
                <c:ext xmlns:c15="http://schemas.microsoft.com/office/drawing/2012/chart" uri="{CE6537A1-D6FC-4f65-9D91-7224C49458BB}"/>
                <c:ext xmlns:c16="http://schemas.microsoft.com/office/drawing/2014/chart" uri="{C3380CC4-5D6E-409C-BE32-E72D297353CC}">
                  <c16:uniqueId val="{0000000C-2405-4653-A485-8DFA9832894F}"/>
                </c:ext>
              </c:extLst>
            </c:dLbl>
            <c:dLbl>
              <c:idx val="1"/>
              <c:delete val="1"/>
              <c:extLst>
                <c:ext xmlns:c15="http://schemas.microsoft.com/office/drawing/2012/chart" uri="{CE6537A1-D6FC-4f65-9D91-7224C49458BB}"/>
                <c:ext xmlns:c16="http://schemas.microsoft.com/office/drawing/2014/chart" uri="{C3380CC4-5D6E-409C-BE32-E72D297353CC}">
                  <c16:uniqueId val="{0000000E-2405-4653-A485-8DFA9832894F}"/>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AE"/>
                </a:p>
              </c:txPr>
              <c:dLblPos val="inEnd"/>
              <c:showLegendKey val="0"/>
              <c:showVal val="1"/>
              <c:showCatName val="0"/>
              <c:showSerName val="0"/>
              <c:showPercent val="0"/>
              <c:showBubbleSize val="0"/>
              <c:extLst>
                <c:ext xmlns:c16="http://schemas.microsoft.com/office/drawing/2014/chart" uri="{C3380CC4-5D6E-409C-BE32-E72D297353CC}">
                  <c16:uniqueId val="{00000010-2405-4653-A485-8DFA9832894F}"/>
                </c:ext>
              </c:extLst>
            </c:dLbl>
            <c:dLbl>
              <c:idx val="3"/>
              <c:delete val="1"/>
              <c:extLst>
                <c:ext xmlns:c15="http://schemas.microsoft.com/office/drawing/2012/chart" uri="{CE6537A1-D6FC-4f65-9D91-7224C49458BB}"/>
                <c:ext xmlns:c16="http://schemas.microsoft.com/office/drawing/2014/chart" uri="{C3380CC4-5D6E-409C-BE32-E72D297353CC}">
                  <c16:uniqueId val="{00000012-2405-4653-A485-8DFA9832894F}"/>
                </c:ext>
              </c:extLst>
            </c:dLbl>
            <c:dLbl>
              <c:idx val="4"/>
              <c:delete val="1"/>
              <c:extLst>
                <c:ext xmlns:c15="http://schemas.microsoft.com/office/drawing/2012/chart" uri="{CE6537A1-D6FC-4f65-9D91-7224C49458BB}"/>
                <c:ext xmlns:c16="http://schemas.microsoft.com/office/drawing/2014/chart" uri="{C3380CC4-5D6E-409C-BE32-E72D297353CC}">
                  <c16:uniqueId val="{00000014-2405-4653-A485-8DFA9832894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A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[1]Sheet1!$F$4:$F$8</c:f>
              <c:strCache>
                <c:ptCount val="5"/>
                <c:pt idx="0">
                  <c:v>Employees</c:v>
                </c:pt>
                <c:pt idx="1">
                  <c:v>Office Space</c:v>
                </c:pt>
                <c:pt idx="2">
                  <c:v>Marketing</c:v>
                </c:pt>
                <c:pt idx="3">
                  <c:v>Transport</c:v>
                </c:pt>
                <c:pt idx="4">
                  <c:v>Other</c:v>
                </c:pt>
              </c:strCache>
            </c:strRef>
          </c:cat>
          <c:val>
            <c:numRef>
              <c:f>[1]Sheet1!$H$4:$H$8</c:f>
              <c:numCache>
                <c:formatCode>General</c:formatCode>
                <c:ptCount val="5"/>
                <c:pt idx="0">
                  <c:v>365</c:v>
                </c:pt>
                <c:pt idx="1">
                  <c:v>50</c:v>
                </c:pt>
                <c:pt idx="2">
                  <c:v>399</c:v>
                </c:pt>
                <c:pt idx="3">
                  <c:v>210</c:v>
                </c:pt>
                <c:pt idx="4">
                  <c:v>160</c:v>
                </c:pt>
              </c:numCache>
            </c:numRef>
          </c:val>
          <c:extLst>
            <c:ext xmlns:c16="http://schemas.microsoft.com/office/drawing/2014/chart" uri="{C3380CC4-5D6E-409C-BE32-E72D297353CC}">
              <c16:uniqueId val="{00000015-2405-4653-A485-8DFA9832894F}"/>
            </c:ext>
          </c:extLst>
        </c:ser>
        <c:dLbls>
          <c:dLblPos val="inEnd"/>
          <c:showLegendKey val="0"/>
          <c:showVal val="1"/>
          <c:showCatName val="0"/>
          <c:showSerName val="0"/>
          <c:showPercent val="0"/>
          <c:showBubbleSize val="0"/>
        </c:dLbls>
        <c:gapWidth val="400"/>
        <c:overlap val="-27"/>
        <c:axId val="942992128"/>
        <c:axId val="1058402960"/>
      </c:barChart>
      <c:catAx>
        <c:axId val="1073235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lumMod val="50000"/>
                  </a:schemeClr>
                </a:solidFill>
                <a:latin typeface="+mn-lt"/>
                <a:ea typeface="+mn-ea"/>
                <a:cs typeface="+mn-cs"/>
              </a:defRPr>
            </a:pPr>
            <a:endParaRPr lang="en-AE"/>
          </a:p>
        </c:txPr>
        <c:crossAx val="1058401968"/>
        <c:crosses val="autoZero"/>
        <c:auto val="1"/>
        <c:lblAlgn val="ctr"/>
        <c:lblOffset val="100"/>
        <c:noMultiLvlLbl val="0"/>
      </c:catAx>
      <c:valAx>
        <c:axId val="105840196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r>
                  <a:rPr lang="en-US" dirty="0">
                    <a:solidFill>
                      <a:schemeClr val="bg1">
                        <a:lumMod val="50000"/>
                      </a:schemeClr>
                    </a:solidFill>
                  </a:rPr>
                  <a:t>Amount</a:t>
                </a:r>
                <a:r>
                  <a:rPr lang="en-US" baseline="0" dirty="0">
                    <a:solidFill>
                      <a:schemeClr val="bg1">
                        <a:lumMod val="50000"/>
                      </a:schemeClr>
                    </a:solidFill>
                  </a:rPr>
                  <a:t> in 1000’s of (USD)</a:t>
                </a:r>
                <a:endParaRPr lang="en-US" dirty="0">
                  <a:solidFill>
                    <a:schemeClr val="bg1">
                      <a:lumMod val="50000"/>
                    </a:schemeClr>
                  </a:solidFill>
                </a:endParaRPr>
              </a:p>
            </c:rich>
          </c:tx>
          <c:layout>
            <c:manualLayout>
              <c:xMode val="edge"/>
              <c:yMode val="edge"/>
              <c:x val="1.5779092702169626E-2"/>
              <c:y val="0.1575805050230790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A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lumMod val="50000"/>
                  </a:schemeClr>
                </a:solidFill>
                <a:latin typeface="+mn-lt"/>
                <a:ea typeface="+mn-ea"/>
                <a:cs typeface="+mn-cs"/>
              </a:defRPr>
            </a:pPr>
            <a:endParaRPr lang="en-AE"/>
          </a:p>
        </c:txPr>
        <c:crossAx val="1073235472"/>
        <c:crosses val="autoZero"/>
        <c:crossBetween val="between"/>
      </c:valAx>
      <c:valAx>
        <c:axId val="1058402960"/>
        <c:scaling>
          <c:orientation val="minMax"/>
          <c:max val="600"/>
        </c:scaling>
        <c:delete val="1"/>
        <c:axPos val="r"/>
        <c:numFmt formatCode="General" sourceLinked="1"/>
        <c:majorTickMark val="out"/>
        <c:minorTickMark val="none"/>
        <c:tickLblPos val="nextTo"/>
        <c:crossAx val="942992128"/>
        <c:crosses val="max"/>
        <c:crossBetween val="between"/>
      </c:valAx>
      <c:catAx>
        <c:axId val="942992128"/>
        <c:scaling>
          <c:orientation val="minMax"/>
        </c:scaling>
        <c:delete val="1"/>
        <c:axPos val="t"/>
        <c:numFmt formatCode="General" sourceLinked="1"/>
        <c:majorTickMark val="out"/>
        <c:minorTickMark val="none"/>
        <c:tickLblPos val="nextTo"/>
        <c:crossAx val="1058402960"/>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Cost per mile by miles driven</a:t>
            </a:r>
          </a:p>
        </c:rich>
      </c:tx>
      <c:layout>
        <c:manualLayout>
          <c:xMode val="edge"/>
          <c:yMode val="edge"/>
          <c:x val="2.3378932203364185E-2"/>
          <c:y val="2.3005190357383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scatterChart>
        <c:scatterStyle val="lineMarker"/>
        <c:varyColors val="0"/>
        <c:ser>
          <c:idx val="0"/>
          <c:order val="0"/>
          <c:tx>
            <c:strRef>
              <c:f>Sheet2!$AK$3</c:f>
              <c:strCache>
                <c:ptCount val="1"/>
                <c:pt idx="0">
                  <c:v>Cost per Mile</c:v>
                </c:pt>
              </c:strCache>
            </c:strRef>
          </c:tx>
          <c:spPr>
            <a:ln w="19050" cap="rnd">
              <a:noFill/>
              <a:round/>
            </a:ln>
            <a:effectLst/>
          </c:spPr>
          <c:marker>
            <c:symbol val="circle"/>
            <c:size val="7"/>
            <c:spPr>
              <a:solidFill>
                <a:schemeClr val="bg1">
                  <a:lumMod val="75000"/>
                </a:schemeClr>
              </a:solidFill>
              <a:ln w="15875">
                <a:noFill/>
              </a:ln>
              <a:effectLst/>
            </c:spPr>
          </c:marker>
          <c:dPt>
            <c:idx val="36"/>
            <c:marker>
              <c:symbol val="circle"/>
              <c:size val="7"/>
              <c:spPr>
                <a:solidFill>
                  <a:schemeClr val="tx1"/>
                </a:solidFill>
                <a:ln w="15875">
                  <a:noFill/>
                </a:ln>
                <a:effectLst/>
              </c:spPr>
            </c:marker>
            <c:bubble3D val="0"/>
            <c:extLst>
              <c:ext xmlns:c16="http://schemas.microsoft.com/office/drawing/2014/chart" uri="{C3380CC4-5D6E-409C-BE32-E72D297353CC}">
                <c16:uniqueId val="{00000000-5BDA-420D-93EE-7C563211B729}"/>
              </c:ext>
            </c:extLst>
          </c:dPt>
          <c:xVal>
            <c:numRef>
              <c:f>Sheet2!$AJ$4:$AJ$40</c:f>
              <c:numCache>
                <c:formatCode>General</c:formatCode>
                <c:ptCount val="37"/>
                <c:pt idx="0">
                  <c:v>1227</c:v>
                </c:pt>
                <c:pt idx="1">
                  <c:v>1253</c:v>
                </c:pt>
                <c:pt idx="2">
                  <c:v>1274</c:v>
                </c:pt>
                <c:pt idx="3">
                  <c:v>1294</c:v>
                </c:pt>
                <c:pt idx="4">
                  <c:v>1354</c:v>
                </c:pt>
                <c:pt idx="5">
                  <c:v>1458</c:v>
                </c:pt>
                <c:pt idx="6">
                  <c:v>1587</c:v>
                </c:pt>
                <c:pt idx="7">
                  <c:v>1589</c:v>
                </c:pt>
                <c:pt idx="8">
                  <c:v>1703</c:v>
                </c:pt>
                <c:pt idx="9">
                  <c:v>1720</c:v>
                </c:pt>
                <c:pt idx="10">
                  <c:v>1740</c:v>
                </c:pt>
                <c:pt idx="11">
                  <c:v>1790</c:v>
                </c:pt>
                <c:pt idx="12">
                  <c:v>1799</c:v>
                </c:pt>
                <c:pt idx="13">
                  <c:v>1809</c:v>
                </c:pt>
                <c:pt idx="14">
                  <c:v>1911</c:v>
                </c:pt>
                <c:pt idx="15">
                  <c:v>1938</c:v>
                </c:pt>
                <c:pt idx="16">
                  <c:v>1975</c:v>
                </c:pt>
                <c:pt idx="17">
                  <c:v>2006</c:v>
                </c:pt>
                <c:pt idx="18">
                  <c:v>2070</c:v>
                </c:pt>
                <c:pt idx="19">
                  <c:v>2100</c:v>
                </c:pt>
                <c:pt idx="20">
                  <c:v>2190</c:v>
                </c:pt>
                <c:pt idx="21">
                  <c:v>2230</c:v>
                </c:pt>
                <c:pt idx="22">
                  <c:v>2278</c:v>
                </c:pt>
                <c:pt idx="23">
                  <c:v>2305</c:v>
                </c:pt>
                <c:pt idx="24">
                  <c:v>2380</c:v>
                </c:pt>
                <c:pt idx="25">
                  <c:v>2470</c:v>
                </c:pt>
                <c:pt idx="26">
                  <c:v>2490</c:v>
                </c:pt>
                <c:pt idx="27">
                  <c:v>2560</c:v>
                </c:pt>
                <c:pt idx="28">
                  <c:v>2590</c:v>
                </c:pt>
                <c:pt idx="29">
                  <c:v>2622</c:v>
                </c:pt>
                <c:pt idx="30">
                  <c:v>2698</c:v>
                </c:pt>
                <c:pt idx="31">
                  <c:v>2745</c:v>
                </c:pt>
                <c:pt idx="32">
                  <c:v>2797</c:v>
                </c:pt>
                <c:pt idx="33">
                  <c:v>2833</c:v>
                </c:pt>
                <c:pt idx="34">
                  <c:v>2890</c:v>
                </c:pt>
                <c:pt idx="35">
                  <c:v>2920</c:v>
                </c:pt>
                <c:pt idx="36">
                  <c:v>2072</c:v>
                </c:pt>
              </c:numCache>
            </c:numRef>
          </c:xVal>
          <c:yVal>
            <c:numRef>
              <c:f>Sheet2!$AK$4:$AK$40</c:f>
              <c:numCache>
                <c:formatCode>General</c:formatCode>
                <c:ptCount val="37"/>
                <c:pt idx="0">
                  <c:v>2.5499999999999998</c:v>
                </c:pt>
                <c:pt idx="1">
                  <c:v>2.8</c:v>
                </c:pt>
                <c:pt idx="2">
                  <c:v>2.46</c:v>
                </c:pt>
                <c:pt idx="3">
                  <c:v>2.2000000000000002</c:v>
                </c:pt>
                <c:pt idx="4">
                  <c:v>1.9</c:v>
                </c:pt>
                <c:pt idx="5">
                  <c:v>1.77</c:v>
                </c:pt>
                <c:pt idx="6">
                  <c:v>1.56</c:v>
                </c:pt>
                <c:pt idx="7">
                  <c:v>1.52</c:v>
                </c:pt>
                <c:pt idx="8">
                  <c:v>1.5</c:v>
                </c:pt>
                <c:pt idx="9">
                  <c:v>1.42</c:v>
                </c:pt>
                <c:pt idx="10">
                  <c:v>1.4</c:v>
                </c:pt>
                <c:pt idx="11">
                  <c:v>1.32</c:v>
                </c:pt>
                <c:pt idx="12">
                  <c:v>1.28</c:v>
                </c:pt>
                <c:pt idx="13">
                  <c:v>1.22</c:v>
                </c:pt>
                <c:pt idx="14">
                  <c:v>1.18</c:v>
                </c:pt>
                <c:pt idx="15">
                  <c:v>1.1200000000000001</c:v>
                </c:pt>
                <c:pt idx="16">
                  <c:v>1.07</c:v>
                </c:pt>
                <c:pt idx="17">
                  <c:v>1.18</c:v>
                </c:pt>
                <c:pt idx="18">
                  <c:v>1.22</c:v>
                </c:pt>
                <c:pt idx="19">
                  <c:v>1.1299999999999999</c:v>
                </c:pt>
                <c:pt idx="20">
                  <c:v>1.18</c:v>
                </c:pt>
                <c:pt idx="21">
                  <c:v>1.04</c:v>
                </c:pt>
                <c:pt idx="22">
                  <c:v>1.17</c:v>
                </c:pt>
                <c:pt idx="23">
                  <c:v>1.22</c:v>
                </c:pt>
                <c:pt idx="24">
                  <c:v>1.32</c:v>
                </c:pt>
                <c:pt idx="25">
                  <c:v>1.36</c:v>
                </c:pt>
                <c:pt idx="26">
                  <c:v>1.29</c:v>
                </c:pt>
                <c:pt idx="27">
                  <c:v>1.37</c:v>
                </c:pt>
                <c:pt idx="28">
                  <c:v>1.57</c:v>
                </c:pt>
                <c:pt idx="29">
                  <c:v>1.82</c:v>
                </c:pt>
                <c:pt idx="30">
                  <c:v>1.88</c:v>
                </c:pt>
                <c:pt idx="31">
                  <c:v>1.93</c:v>
                </c:pt>
                <c:pt idx="32">
                  <c:v>1.99</c:v>
                </c:pt>
                <c:pt idx="33">
                  <c:v>2.2999999999999998</c:v>
                </c:pt>
                <c:pt idx="34">
                  <c:v>2.6</c:v>
                </c:pt>
                <c:pt idx="35">
                  <c:v>2.7</c:v>
                </c:pt>
                <c:pt idx="36">
                  <c:v>1.55</c:v>
                </c:pt>
              </c:numCache>
            </c:numRef>
          </c:yVal>
          <c:smooth val="0"/>
          <c:extLst>
            <c:ext xmlns:c16="http://schemas.microsoft.com/office/drawing/2014/chart" uri="{C3380CC4-5D6E-409C-BE32-E72D297353CC}">
              <c16:uniqueId val="{00000001-5BDA-420D-93EE-7C563211B729}"/>
            </c:ext>
          </c:extLst>
        </c:ser>
        <c:dLbls>
          <c:showLegendKey val="0"/>
          <c:showVal val="0"/>
          <c:showCatName val="0"/>
          <c:showSerName val="0"/>
          <c:showPercent val="0"/>
          <c:showBubbleSize val="0"/>
        </c:dLbls>
        <c:axId val="2147260752"/>
        <c:axId val="2147197728"/>
      </c:scatterChart>
      <c:valAx>
        <c:axId val="2147260752"/>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2147197728"/>
        <c:crosses val="autoZero"/>
        <c:crossBetween val="midCat"/>
        <c:majorUnit val="1000"/>
      </c:valAx>
      <c:valAx>
        <c:axId val="2147197728"/>
        <c:scaling>
          <c:orientation val="minMax"/>
        </c:scaling>
        <c:delete val="0"/>
        <c:axPos val="l"/>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21472607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AE"/>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Cost per mile by miles driven</a:t>
            </a:r>
          </a:p>
        </c:rich>
      </c:tx>
      <c:layout>
        <c:manualLayout>
          <c:xMode val="edge"/>
          <c:yMode val="edge"/>
          <c:x val="2.3378932203364185E-2"/>
          <c:y val="2.30051903573835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scatterChart>
        <c:scatterStyle val="lineMarker"/>
        <c:varyColors val="0"/>
        <c:ser>
          <c:idx val="0"/>
          <c:order val="0"/>
          <c:tx>
            <c:strRef>
              <c:f>Sheet2!$AK$3</c:f>
              <c:strCache>
                <c:ptCount val="1"/>
                <c:pt idx="0">
                  <c:v>Cost per Mile</c:v>
                </c:pt>
              </c:strCache>
            </c:strRef>
          </c:tx>
          <c:spPr>
            <a:ln w="19050" cap="rnd">
              <a:noFill/>
              <a:round/>
            </a:ln>
            <a:effectLst/>
          </c:spPr>
          <c:marker>
            <c:symbol val="circle"/>
            <c:size val="7"/>
            <c:spPr>
              <a:solidFill>
                <a:schemeClr val="bg1">
                  <a:lumMod val="75000"/>
                </a:schemeClr>
              </a:solidFill>
              <a:ln w="15875">
                <a:noFill/>
              </a:ln>
              <a:effectLst/>
            </c:spPr>
          </c:marker>
          <c:dPt>
            <c:idx val="0"/>
            <c:marker>
              <c:symbol val="circle"/>
              <c:size val="7"/>
              <c:spPr>
                <a:solidFill>
                  <a:schemeClr val="accent2"/>
                </a:solidFill>
                <a:ln w="15875">
                  <a:noFill/>
                </a:ln>
                <a:effectLst/>
              </c:spPr>
            </c:marker>
            <c:bubble3D val="0"/>
            <c:extLst>
              <c:ext xmlns:c16="http://schemas.microsoft.com/office/drawing/2014/chart" uri="{C3380CC4-5D6E-409C-BE32-E72D297353CC}">
                <c16:uniqueId val="{00000002-7AF7-40ED-887E-0B04E4D5B99D}"/>
              </c:ext>
            </c:extLst>
          </c:dPt>
          <c:dPt>
            <c:idx val="1"/>
            <c:marker>
              <c:symbol val="circle"/>
              <c:size val="7"/>
              <c:spPr>
                <a:solidFill>
                  <a:schemeClr val="accent2"/>
                </a:solidFill>
                <a:ln w="15875">
                  <a:noFill/>
                </a:ln>
                <a:effectLst/>
              </c:spPr>
            </c:marker>
            <c:bubble3D val="0"/>
            <c:extLst>
              <c:ext xmlns:c16="http://schemas.microsoft.com/office/drawing/2014/chart" uri="{C3380CC4-5D6E-409C-BE32-E72D297353CC}">
                <c16:uniqueId val="{00000001-7AF7-40ED-887E-0B04E4D5B99D}"/>
              </c:ext>
            </c:extLst>
          </c:dPt>
          <c:dPt>
            <c:idx val="2"/>
            <c:marker>
              <c:symbol val="circle"/>
              <c:size val="7"/>
              <c:spPr>
                <a:solidFill>
                  <a:schemeClr val="accent2"/>
                </a:solidFill>
                <a:ln w="15875">
                  <a:noFill/>
                </a:ln>
                <a:effectLst/>
              </c:spPr>
            </c:marker>
            <c:bubble3D val="0"/>
            <c:extLst>
              <c:ext xmlns:c16="http://schemas.microsoft.com/office/drawing/2014/chart" uri="{C3380CC4-5D6E-409C-BE32-E72D297353CC}">
                <c16:uniqueId val="{00000003-7AF7-40ED-887E-0B04E4D5B99D}"/>
              </c:ext>
            </c:extLst>
          </c:dPt>
          <c:dPt>
            <c:idx val="3"/>
            <c:marker>
              <c:symbol val="circle"/>
              <c:size val="7"/>
              <c:spPr>
                <a:solidFill>
                  <a:schemeClr val="accent2"/>
                </a:solidFill>
                <a:ln w="15875">
                  <a:noFill/>
                </a:ln>
                <a:effectLst/>
              </c:spPr>
            </c:marker>
            <c:bubble3D val="0"/>
            <c:extLst>
              <c:ext xmlns:c16="http://schemas.microsoft.com/office/drawing/2014/chart" uri="{C3380CC4-5D6E-409C-BE32-E72D297353CC}">
                <c16:uniqueId val="{00000004-7AF7-40ED-887E-0B04E4D5B99D}"/>
              </c:ext>
            </c:extLst>
          </c:dPt>
          <c:dPt>
            <c:idx val="4"/>
            <c:marker>
              <c:symbol val="circle"/>
              <c:size val="7"/>
              <c:spPr>
                <a:solidFill>
                  <a:schemeClr val="accent2"/>
                </a:solidFill>
                <a:ln w="15875">
                  <a:noFill/>
                </a:ln>
                <a:effectLst/>
              </c:spPr>
            </c:marker>
            <c:bubble3D val="0"/>
            <c:extLst>
              <c:ext xmlns:c16="http://schemas.microsoft.com/office/drawing/2014/chart" uri="{C3380CC4-5D6E-409C-BE32-E72D297353CC}">
                <c16:uniqueId val="{00000005-7AF7-40ED-887E-0B04E4D5B99D}"/>
              </c:ext>
            </c:extLst>
          </c:dPt>
          <c:dPt>
            <c:idx val="5"/>
            <c:marker>
              <c:symbol val="circle"/>
              <c:size val="7"/>
              <c:spPr>
                <a:solidFill>
                  <a:schemeClr val="accent2"/>
                </a:solidFill>
                <a:ln w="15875">
                  <a:noFill/>
                </a:ln>
                <a:effectLst/>
              </c:spPr>
            </c:marker>
            <c:bubble3D val="0"/>
            <c:extLst>
              <c:ext xmlns:c16="http://schemas.microsoft.com/office/drawing/2014/chart" uri="{C3380CC4-5D6E-409C-BE32-E72D297353CC}">
                <c16:uniqueId val="{00000006-7AF7-40ED-887E-0B04E4D5B99D}"/>
              </c:ext>
            </c:extLst>
          </c:dPt>
          <c:dPt>
            <c:idx val="29"/>
            <c:marker>
              <c:symbol val="circle"/>
              <c:size val="7"/>
              <c:spPr>
                <a:solidFill>
                  <a:schemeClr val="accent2"/>
                </a:solidFill>
                <a:ln w="15875">
                  <a:noFill/>
                </a:ln>
                <a:effectLst/>
              </c:spPr>
            </c:marker>
            <c:bubble3D val="0"/>
            <c:extLst>
              <c:ext xmlns:c16="http://schemas.microsoft.com/office/drawing/2014/chart" uri="{C3380CC4-5D6E-409C-BE32-E72D297353CC}">
                <c16:uniqueId val="{00000007-7AF7-40ED-887E-0B04E4D5B99D}"/>
              </c:ext>
            </c:extLst>
          </c:dPt>
          <c:dPt>
            <c:idx val="30"/>
            <c:marker>
              <c:symbol val="circle"/>
              <c:size val="7"/>
              <c:spPr>
                <a:solidFill>
                  <a:schemeClr val="accent2"/>
                </a:solidFill>
                <a:ln w="15875">
                  <a:noFill/>
                </a:ln>
                <a:effectLst/>
              </c:spPr>
            </c:marker>
            <c:bubble3D val="0"/>
            <c:extLst>
              <c:ext xmlns:c16="http://schemas.microsoft.com/office/drawing/2014/chart" uri="{C3380CC4-5D6E-409C-BE32-E72D297353CC}">
                <c16:uniqueId val="{00000008-7AF7-40ED-887E-0B04E4D5B99D}"/>
              </c:ext>
            </c:extLst>
          </c:dPt>
          <c:dPt>
            <c:idx val="31"/>
            <c:marker>
              <c:symbol val="circle"/>
              <c:size val="7"/>
              <c:spPr>
                <a:solidFill>
                  <a:schemeClr val="accent2"/>
                </a:solidFill>
                <a:ln w="15875">
                  <a:noFill/>
                </a:ln>
                <a:effectLst/>
              </c:spPr>
            </c:marker>
            <c:bubble3D val="0"/>
            <c:extLst>
              <c:ext xmlns:c16="http://schemas.microsoft.com/office/drawing/2014/chart" uri="{C3380CC4-5D6E-409C-BE32-E72D297353CC}">
                <c16:uniqueId val="{00000009-7AF7-40ED-887E-0B04E4D5B99D}"/>
              </c:ext>
            </c:extLst>
          </c:dPt>
          <c:dPt>
            <c:idx val="32"/>
            <c:marker>
              <c:symbol val="circle"/>
              <c:size val="7"/>
              <c:spPr>
                <a:solidFill>
                  <a:schemeClr val="accent2"/>
                </a:solidFill>
                <a:ln w="15875">
                  <a:noFill/>
                </a:ln>
                <a:effectLst/>
              </c:spPr>
            </c:marker>
            <c:bubble3D val="0"/>
            <c:extLst>
              <c:ext xmlns:c16="http://schemas.microsoft.com/office/drawing/2014/chart" uri="{C3380CC4-5D6E-409C-BE32-E72D297353CC}">
                <c16:uniqueId val="{0000000A-7AF7-40ED-887E-0B04E4D5B99D}"/>
              </c:ext>
            </c:extLst>
          </c:dPt>
          <c:dPt>
            <c:idx val="33"/>
            <c:marker>
              <c:symbol val="circle"/>
              <c:size val="7"/>
              <c:spPr>
                <a:solidFill>
                  <a:schemeClr val="accent2"/>
                </a:solidFill>
                <a:ln w="15875">
                  <a:noFill/>
                </a:ln>
                <a:effectLst/>
              </c:spPr>
            </c:marker>
            <c:bubble3D val="0"/>
            <c:extLst>
              <c:ext xmlns:c16="http://schemas.microsoft.com/office/drawing/2014/chart" uri="{C3380CC4-5D6E-409C-BE32-E72D297353CC}">
                <c16:uniqueId val="{0000000B-7AF7-40ED-887E-0B04E4D5B99D}"/>
              </c:ext>
            </c:extLst>
          </c:dPt>
          <c:dPt>
            <c:idx val="34"/>
            <c:marker>
              <c:symbol val="circle"/>
              <c:size val="7"/>
              <c:spPr>
                <a:solidFill>
                  <a:schemeClr val="accent2"/>
                </a:solidFill>
                <a:ln w="15875">
                  <a:noFill/>
                </a:ln>
                <a:effectLst/>
              </c:spPr>
            </c:marker>
            <c:bubble3D val="0"/>
            <c:extLst>
              <c:ext xmlns:c16="http://schemas.microsoft.com/office/drawing/2014/chart" uri="{C3380CC4-5D6E-409C-BE32-E72D297353CC}">
                <c16:uniqueId val="{0000000C-7AF7-40ED-887E-0B04E4D5B99D}"/>
              </c:ext>
            </c:extLst>
          </c:dPt>
          <c:dPt>
            <c:idx val="35"/>
            <c:marker>
              <c:symbol val="circle"/>
              <c:size val="7"/>
              <c:spPr>
                <a:solidFill>
                  <a:schemeClr val="accent2"/>
                </a:solidFill>
                <a:ln w="15875">
                  <a:noFill/>
                </a:ln>
                <a:effectLst/>
              </c:spPr>
            </c:marker>
            <c:bubble3D val="0"/>
            <c:extLst>
              <c:ext xmlns:c16="http://schemas.microsoft.com/office/drawing/2014/chart" uri="{C3380CC4-5D6E-409C-BE32-E72D297353CC}">
                <c16:uniqueId val="{0000000D-7AF7-40ED-887E-0B04E4D5B99D}"/>
              </c:ext>
            </c:extLst>
          </c:dPt>
          <c:dPt>
            <c:idx val="36"/>
            <c:marker>
              <c:symbol val="circle"/>
              <c:size val="7"/>
              <c:spPr>
                <a:solidFill>
                  <a:schemeClr val="tx1"/>
                </a:solidFill>
                <a:ln w="15875">
                  <a:noFill/>
                </a:ln>
                <a:effectLst/>
              </c:spPr>
            </c:marker>
            <c:bubble3D val="0"/>
            <c:extLst>
              <c:ext xmlns:c16="http://schemas.microsoft.com/office/drawing/2014/chart" uri="{C3380CC4-5D6E-409C-BE32-E72D297353CC}">
                <c16:uniqueId val="{00000000-5BDA-420D-93EE-7C563211B729}"/>
              </c:ext>
            </c:extLst>
          </c:dPt>
          <c:xVal>
            <c:numRef>
              <c:f>Sheet2!$AJ$4:$AJ$40</c:f>
              <c:numCache>
                <c:formatCode>General</c:formatCode>
                <c:ptCount val="37"/>
                <c:pt idx="0">
                  <c:v>1227</c:v>
                </c:pt>
                <c:pt idx="1">
                  <c:v>1253</c:v>
                </c:pt>
                <c:pt idx="2">
                  <c:v>1274</c:v>
                </c:pt>
                <c:pt idx="3">
                  <c:v>1294</c:v>
                </c:pt>
                <c:pt idx="4">
                  <c:v>1354</c:v>
                </c:pt>
                <c:pt idx="5">
                  <c:v>1458</c:v>
                </c:pt>
                <c:pt idx="6">
                  <c:v>1587</c:v>
                </c:pt>
                <c:pt idx="7">
                  <c:v>1589</c:v>
                </c:pt>
                <c:pt idx="8">
                  <c:v>1703</c:v>
                </c:pt>
                <c:pt idx="9">
                  <c:v>1720</c:v>
                </c:pt>
                <c:pt idx="10">
                  <c:v>1740</c:v>
                </c:pt>
                <c:pt idx="11">
                  <c:v>1790</c:v>
                </c:pt>
                <c:pt idx="12">
                  <c:v>1799</c:v>
                </c:pt>
                <c:pt idx="13">
                  <c:v>1809</c:v>
                </c:pt>
                <c:pt idx="14">
                  <c:v>1911</c:v>
                </c:pt>
                <c:pt idx="15">
                  <c:v>1938</c:v>
                </c:pt>
                <c:pt idx="16">
                  <c:v>1975</c:v>
                </c:pt>
                <c:pt idx="17">
                  <c:v>2006</c:v>
                </c:pt>
                <c:pt idx="18">
                  <c:v>2070</c:v>
                </c:pt>
                <c:pt idx="19">
                  <c:v>2100</c:v>
                </c:pt>
                <c:pt idx="20">
                  <c:v>2190</c:v>
                </c:pt>
                <c:pt idx="21">
                  <c:v>2230</c:v>
                </c:pt>
                <c:pt idx="22">
                  <c:v>2278</c:v>
                </c:pt>
                <c:pt idx="23">
                  <c:v>2305</c:v>
                </c:pt>
                <c:pt idx="24">
                  <c:v>2380</c:v>
                </c:pt>
                <c:pt idx="25">
                  <c:v>2470</c:v>
                </c:pt>
                <c:pt idx="26">
                  <c:v>2490</c:v>
                </c:pt>
                <c:pt idx="27">
                  <c:v>2560</c:v>
                </c:pt>
                <c:pt idx="28">
                  <c:v>2590</c:v>
                </c:pt>
                <c:pt idx="29">
                  <c:v>2622</c:v>
                </c:pt>
                <c:pt idx="30">
                  <c:v>2698</c:v>
                </c:pt>
                <c:pt idx="31">
                  <c:v>2745</c:v>
                </c:pt>
                <c:pt idx="32">
                  <c:v>2797</c:v>
                </c:pt>
                <c:pt idx="33">
                  <c:v>2833</c:v>
                </c:pt>
                <c:pt idx="34">
                  <c:v>2890</c:v>
                </c:pt>
                <c:pt idx="35">
                  <c:v>2920</c:v>
                </c:pt>
                <c:pt idx="36">
                  <c:v>2072</c:v>
                </c:pt>
              </c:numCache>
            </c:numRef>
          </c:xVal>
          <c:yVal>
            <c:numRef>
              <c:f>Sheet2!$AK$4:$AK$40</c:f>
              <c:numCache>
                <c:formatCode>General</c:formatCode>
                <c:ptCount val="37"/>
                <c:pt idx="0">
                  <c:v>2.5499999999999998</c:v>
                </c:pt>
                <c:pt idx="1">
                  <c:v>2.8</c:v>
                </c:pt>
                <c:pt idx="2">
                  <c:v>2.46</c:v>
                </c:pt>
                <c:pt idx="3">
                  <c:v>2.2000000000000002</c:v>
                </c:pt>
                <c:pt idx="4">
                  <c:v>1.9</c:v>
                </c:pt>
                <c:pt idx="5">
                  <c:v>1.77</c:v>
                </c:pt>
                <c:pt idx="6">
                  <c:v>1.56</c:v>
                </c:pt>
                <c:pt idx="7">
                  <c:v>1.52</c:v>
                </c:pt>
                <c:pt idx="8">
                  <c:v>1.5</c:v>
                </c:pt>
                <c:pt idx="9">
                  <c:v>1.42</c:v>
                </c:pt>
                <c:pt idx="10">
                  <c:v>1.4</c:v>
                </c:pt>
                <c:pt idx="11">
                  <c:v>1.32</c:v>
                </c:pt>
                <c:pt idx="12">
                  <c:v>1.28</c:v>
                </c:pt>
                <c:pt idx="13">
                  <c:v>1.22</c:v>
                </c:pt>
                <c:pt idx="14">
                  <c:v>1.18</c:v>
                </c:pt>
                <c:pt idx="15">
                  <c:v>1.1200000000000001</c:v>
                </c:pt>
                <c:pt idx="16">
                  <c:v>1.07</c:v>
                </c:pt>
                <c:pt idx="17">
                  <c:v>1.18</c:v>
                </c:pt>
                <c:pt idx="18">
                  <c:v>1.22</c:v>
                </c:pt>
                <c:pt idx="19">
                  <c:v>1.1299999999999999</c:v>
                </c:pt>
                <c:pt idx="20">
                  <c:v>1.18</c:v>
                </c:pt>
                <c:pt idx="21">
                  <c:v>1.04</c:v>
                </c:pt>
                <c:pt idx="22">
                  <c:v>1.17</c:v>
                </c:pt>
                <c:pt idx="23">
                  <c:v>1.22</c:v>
                </c:pt>
                <c:pt idx="24">
                  <c:v>1.32</c:v>
                </c:pt>
                <c:pt idx="25">
                  <c:v>1.36</c:v>
                </c:pt>
                <c:pt idx="26">
                  <c:v>1.29</c:v>
                </c:pt>
                <c:pt idx="27">
                  <c:v>1.37</c:v>
                </c:pt>
                <c:pt idx="28">
                  <c:v>1.57</c:v>
                </c:pt>
                <c:pt idx="29">
                  <c:v>1.82</c:v>
                </c:pt>
                <c:pt idx="30">
                  <c:v>1.88</c:v>
                </c:pt>
                <c:pt idx="31">
                  <c:v>1.93</c:v>
                </c:pt>
                <c:pt idx="32">
                  <c:v>1.99</c:v>
                </c:pt>
                <c:pt idx="33">
                  <c:v>2.2999999999999998</c:v>
                </c:pt>
                <c:pt idx="34">
                  <c:v>2.6</c:v>
                </c:pt>
                <c:pt idx="35">
                  <c:v>2.7</c:v>
                </c:pt>
                <c:pt idx="36">
                  <c:v>1.55</c:v>
                </c:pt>
              </c:numCache>
            </c:numRef>
          </c:yVal>
          <c:smooth val="0"/>
          <c:extLst>
            <c:ext xmlns:c16="http://schemas.microsoft.com/office/drawing/2014/chart" uri="{C3380CC4-5D6E-409C-BE32-E72D297353CC}">
              <c16:uniqueId val="{00000001-5BDA-420D-93EE-7C563211B729}"/>
            </c:ext>
          </c:extLst>
        </c:ser>
        <c:dLbls>
          <c:showLegendKey val="0"/>
          <c:showVal val="0"/>
          <c:showCatName val="0"/>
          <c:showSerName val="0"/>
          <c:showPercent val="0"/>
          <c:showBubbleSize val="0"/>
        </c:dLbls>
        <c:axId val="2147260752"/>
        <c:axId val="2147197728"/>
      </c:scatterChart>
      <c:valAx>
        <c:axId val="2147260752"/>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AE"/>
          </a:p>
        </c:txPr>
        <c:crossAx val="2147197728"/>
        <c:crosses val="autoZero"/>
        <c:crossBetween val="midCat"/>
        <c:majorUnit val="1000"/>
      </c:valAx>
      <c:valAx>
        <c:axId val="2147197728"/>
        <c:scaling>
          <c:orientation val="minMax"/>
        </c:scaling>
        <c:delete val="0"/>
        <c:axPos val="l"/>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AE"/>
          </a:p>
        </c:txPr>
        <c:crossAx val="21472607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AE"/>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Single</a:t>
            </a:r>
            <a:r>
              <a:rPr lang="en-US" baseline="0" dirty="0"/>
              <a:t> Series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lineChart>
        <c:grouping val="standard"/>
        <c:varyColors val="0"/>
        <c:ser>
          <c:idx val="0"/>
          <c:order val="0"/>
          <c:tx>
            <c:strRef>
              <c:f>Sheet2!$AO$4</c:f>
              <c:strCache>
                <c:ptCount val="1"/>
                <c:pt idx="0">
                  <c:v>Data 1</c:v>
                </c:pt>
              </c:strCache>
            </c:strRef>
          </c:tx>
          <c:spPr>
            <a:ln w="28575" cap="rnd">
              <a:solidFill>
                <a:schemeClr val="accent1"/>
              </a:solidFill>
              <a:round/>
            </a:ln>
            <a:effectLst/>
          </c:spPr>
          <c:marker>
            <c:symbol val="none"/>
          </c:marker>
          <c:cat>
            <c:strRef>
              <c:f>Sheet2!$AN$5:$AN$9</c:f>
              <c:strCache>
                <c:ptCount val="5"/>
                <c:pt idx="0">
                  <c:v>Jan</c:v>
                </c:pt>
                <c:pt idx="1">
                  <c:v>Feb</c:v>
                </c:pt>
                <c:pt idx="2">
                  <c:v>Mar</c:v>
                </c:pt>
                <c:pt idx="3">
                  <c:v>Apr</c:v>
                </c:pt>
                <c:pt idx="4">
                  <c:v>May</c:v>
                </c:pt>
              </c:strCache>
            </c:strRef>
          </c:cat>
          <c:val>
            <c:numRef>
              <c:f>Sheet2!$AO$5:$AO$9</c:f>
              <c:numCache>
                <c:formatCode>General</c:formatCode>
                <c:ptCount val="5"/>
                <c:pt idx="0">
                  <c:v>3.8</c:v>
                </c:pt>
                <c:pt idx="1">
                  <c:v>5.2</c:v>
                </c:pt>
                <c:pt idx="2">
                  <c:v>3.72</c:v>
                </c:pt>
                <c:pt idx="3">
                  <c:v>3.6</c:v>
                </c:pt>
                <c:pt idx="4">
                  <c:v>6.7</c:v>
                </c:pt>
              </c:numCache>
            </c:numRef>
          </c:val>
          <c:smooth val="0"/>
          <c:extLst>
            <c:ext xmlns:c16="http://schemas.microsoft.com/office/drawing/2014/chart" uri="{C3380CC4-5D6E-409C-BE32-E72D297353CC}">
              <c16:uniqueId val="{00000000-E4D0-46AF-923F-735F84676B81}"/>
            </c:ext>
          </c:extLst>
        </c:ser>
        <c:dLbls>
          <c:showLegendKey val="0"/>
          <c:showVal val="0"/>
          <c:showCatName val="0"/>
          <c:showSerName val="0"/>
          <c:showPercent val="0"/>
          <c:showBubbleSize val="0"/>
        </c:dLbls>
        <c:smooth val="0"/>
        <c:axId val="1212911392"/>
        <c:axId val="912842655"/>
      </c:lineChart>
      <c:catAx>
        <c:axId val="1212911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912842655"/>
        <c:crosses val="autoZero"/>
        <c:auto val="1"/>
        <c:lblAlgn val="ctr"/>
        <c:lblOffset val="100"/>
        <c:noMultiLvlLbl val="0"/>
      </c:catAx>
      <c:valAx>
        <c:axId val="9128426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212911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Two</a:t>
            </a:r>
            <a:r>
              <a:rPr lang="en-US" baseline="0"/>
              <a:t> Series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lineChart>
        <c:grouping val="standard"/>
        <c:varyColors val="0"/>
        <c:ser>
          <c:idx val="0"/>
          <c:order val="0"/>
          <c:tx>
            <c:strRef>
              <c:f>Sheet2!$AO$4</c:f>
              <c:strCache>
                <c:ptCount val="1"/>
                <c:pt idx="0">
                  <c:v>Data 1</c:v>
                </c:pt>
              </c:strCache>
            </c:strRef>
          </c:tx>
          <c:spPr>
            <a:ln w="28575" cap="rnd">
              <a:solidFill>
                <a:schemeClr val="accent1"/>
              </a:solidFill>
              <a:round/>
            </a:ln>
            <a:effectLst/>
          </c:spPr>
          <c:marker>
            <c:symbol val="none"/>
          </c:marker>
          <c:cat>
            <c:strRef>
              <c:f>Sheet2!$AN$5:$AN$9</c:f>
              <c:strCache>
                <c:ptCount val="5"/>
                <c:pt idx="0">
                  <c:v>Jan</c:v>
                </c:pt>
                <c:pt idx="1">
                  <c:v>Feb</c:v>
                </c:pt>
                <c:pt idx="2">
                  <c:v>Mar</c:v>
                </c:pt>
                <c:pt idx="3">
                  <c:v>Apr</c:v>
                </c:pt>
                <c:pt idx="4">
                  <c:v>May</c:v>
                </c:pt>
              </c:strCache>
            </c:strRef>
          </c:cat>
          <c:val>
            <c:numRef>
              <c:f>Sheet2!$AO$5:$AO$9</c:f>
              <c:numCache>
                <c:formatCode>General</c:formatCode>
                <c:ptCount val="5"/>
                <c:pt idx="0">
                  <c:v>3.8</c:v>
                </c:pt>
                <c:pt idx="1">
                  <c:v>5.2</c:v>
                </c:pt>
                <c:pt idx="2">
                  <c:v>3.72</c:v>
                </c:pt>
                <c:pt idx="3">
                  <c:v>3.6</c:v>
                </c:pt>
                <c:pt idx="4">
                  <c:v>6.7</c:v>
                </c:pt>
              </c:numCache>
            </c:numRef>
          </c:val>
          <c:smooth val="0"/>
          <c:extLst>
            <c:ext xmlns:c16="http://schemas.microsoft.com/office/drawing/2014/chart" uri="{C3380CC4-5D6E-409C-BE32-E72D297353CC}">
              <c16:uniqueId val="{00000000-E3E2-4E28-9DED-3BF4C5283744}"/>
            </c:ext>
          </c:extLst>
        </c:ser>
        <c:ser>
          <c:idx val="1"/>
          <c:order val="1"/>
          <c:tx>
            <c:strRef>
              <c:f>Sheet2!$AP$4</c:f>
              <c:strCache>
                <c:ptCount val="1"/>
                <c:pt idx="0">
                  <c:v>Data 2</c:v>
                </c:pt>
              </c:strCache>
            </c:strRef>
          </c:tx>
          <c:spPr>
            <a:ln w="28575" cap="rnd">
              <a:solidFill>
                <a:schemeClr val="bg1">
                  <a:lumMod val="65000"/>
                </a:schemeClr>
              </a:solidFill>
              <a:round/>
            </a:ln>
            <a:effectLst/>
          </c:spPr>
          <c:marker>
            <c:symbol val="none"/>
          </c:marker>
          <c:cat>
            <c:strRef>
              <c:f>Sheet2!$AN$5:$AN$9</c:f>
              <c:strCache>
                <c:ptCount val="5"/>
                <c:pt idx="0">
                  <c:v>Jan</c:v>
                </c:pt>
                <c:pt idx="1">
                  <c:v>Feb</c:v>
                </c:pt>
                <c:pt idx="2">
                  <c:v>Mar</c:v>
                </c:pt>
                <c:pt idx="3">
                  <c:v>Apr</c:v>
                </c:pt>
                <c:pt idx="4">
                  <c:v>May</c:v>
                </c:pt>
              </c:strCache>
            </c:strRef>
          </c:cat>
          <c:val>
            <c:numRef>
              <c:f>Sheet2!$AP$5:$AP$9</c:f>
              <c:numCache>
                <c:formatCode>General</c:formatCode>
                <c:ptCount val="5"/>
                <c:pt idx="0">
                  <c:v>3.1</c:v>
                </c:pt>
                <c:pt idx="1">
                  <c:v>6.1</c:v>
                </c:pt>
                <c:pt idx="2">
                  <c:v>5.3</c:v>
                </c:pt>
                <c:pt idx="3">
                  <c:v>5.25</c:v>
                </c:pt>
                <c:pt idx="4">
                  <c:v>6</c:v>
                </c:pt>
              </c:numCache>
            </c:numRef>
          </c:val>
          <c:smooth val="0"/>
          <c:extLst>
            <c:ext xmlns:c16="http://schemas.microsoft.com/office/drawing/2014/chart" uri="{C3380CC4-5D6E-409C-BE32-E72D297353CC}">
              <c16:uniqueId val="{00000001-E3E2-4E28-9DED-3BF4C5283744}"/>
            </c:ext>
          </c:extLst>
        </c:ser>
        <c:dLbls>
          <c:showLegendKey val="0"/>
          <c:showVal val="0"/>
          <c:showCatName val="0"/>
          <c:showSerName val="0"/>
          <c:showPercent val="0"/>
          <c:showBubbleSize val="0"/>
        </c:dLbls>
        <c:smooth val="0"/>
        <c:axId val="1104877568"/>
        <c:axId val="1240210608"/>
      </c:lineChart>
      <c:catAx>
        <c:axId val="110487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240210608"/>
        <c:crosses val="autoZero"/>
        <c:auto val="1"/>
        <c:lblAlgn val="ctr"/>
        <c:lblOffset val="100"/>
        <c:noMultiLvlLbl val="0"/>
      </c:catAx>
      <c:valAx>
        <c:axId val="1240210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104877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Multiple</a:t>
            </a:r>
            <a:r>
              <a:rPr lang="en-US" baseline="0"/>
              <a:t> Series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AE"/>
        </a:p>
      </c:txPr>
    </c:title>
    <c:autoTitleDeleted val="0"/>
    <c:plotArea>
      <c:layout/>
      <c:lineChart>
        <c:grouping val="standard"/>
        <c:varyColors val="0"/>
        <c:ser>
          <c:idx val="0"/>
          <c:order val="0"/>
          <c:tx>
            <c:strRef>
              <c:f>Sheet2!$AO$4</c:f>
              <c:strCache>
                <c:ptCount val="1"/>
                <c:pt idx="0">
                  <c:v>Data 1</c:v>
                </c:pt>
              </c:strCache>
            </c:strRef>
          </c:tx>
          <c:spPr>
            <a:ln w="28575" cap="rnd">
              <a:solidFill>
                <a:schemeClr val="accent1"/>
              </a:solidFill>
              <a:round/>
            </a:ln>
            <a:effectLst/>
          </c:spPr>
          <c:marker>
            <c:symbol val="none"/>
          </c:marker>
          <c:cat>
            <c:strRef>
              <c:f>Sheet2!$AN$5:$AN$9</c:f>
              <c:strCache>
                <c:ptCount val="5"/>
                <c:pt idx="0">
                  <c:v>Jan</c:v>
                </c:pt>
                <c:pt idx="1">
                  <c:v>Feb</c:v>
                </c:pt>
                <c:pt idx="2">
                  <c:v>Mar</c:v>
                </c:pt>
                <c:pt idx="3">
                  <c:v>Apr</c:v>
                </c:pt>
                <c:pt idx="4">
                  <c:v>May</c:v>
                </c:pt>
              </c:strCache>
            </c:strRef>
          </c:cat>
          <c:val>
            <c:numRef>
              <c:f>Sheet2!$AO$5:$AO$9</c:f>
              <c:numCache>
                <c:formatCode>General</c:formatCode>
                <c:ptCount val="5"/>
                <c:pt idx="0">
                  <c:v>3.8</c:v>
                </c:pt>
                <c:pt idx="1">
                  <c:v>5.2</c:v>
                </c:pt>
                <c:pt idx="2">
                  <c:v>3.72</c:v>
                </c:pt>
                <c:pt idx="3">
                  <c:v>3.6</c:v>
                </c:pt>
                <c:pt idx="4">
                  <c:v>6.7</c:v>
                </c:pt>
              </c:numCache>
            </c:numRef>
          </c:val>
          <c:smooth val="0"/>
          <c:extLst>
            <c:ext xmlns:c16="http://schemas.microsoft.com/office/drawing/2014/chart" uri="{C3380CC4-5D6E-409C-BE32-E72D297353CC}">
              <c16:uniqueId val="{00000000-B66A-45C5-8E72-238851C577A7}"/>
            </c:ext>
          </c:extLst>
        </c:ser>
        <c:ser>
          <c:idx val="1"/>
          <c:order val="1"/>
          <c:tx>
            <c:strRef>
              <c:f>Sheet2!$AP$4</c:f>
              <c:strCache>
                <c:ptCount val="1"/>
                <c:pt idx="0">
                  <c:v>Data 2</c:v>
                </c:pt>
              </c:strCache>
            </c:strRef>
          </c:tx>
          <c:spPr>
            <a:ln w="28575" cap="rnd">
              <a:solidFill>
                <a:schemeClr val="bg1">
                  <a:lumMod val="65000"/>
                </a:schemeClr>
              </a:solidFill>
              <a:round/>
            </a:ln>
            <a:effectLst/>
          </c:spPr>
          <c:marker>
            <c:symbol val="none"/>
          </c:marker>
          <c:cat>
            <c:strRef>
              <c:f>Sheet2!$AN$5:$AN$9</c:f>
              <c:strCache>
                <c:ptCount val="5"/>
                <c:pt idx="0">
                  <c:v>Jan</c:v>
                </c:pt>
                <c:pt idx="1">
                  <c:v>Feb</c:v>
                </c:pt>
                <c:pt idx="2">
                  <c:v>Mar</c:v>
                </c:pt>
                <c:pt idx="3">
                  <c:v>Apr</c:v>
                </c:pt>
                <c:pt idx="4">
                  <c:v>May</c:v>
                </c:pt>
              </c:strCache>
            </c:strRef>
          </c:cat>
          <c:val>
            <c:numRef>
              <c:f>Sheet2!$AP$5:$AP$9</c:f>
              <c:numCache>
                <c:formatCode>General</c:formatCode>
                <c:ptCount val="5"/>
                <c:pt idx="0">
                  <c:v>3.1</c:v>
                </c:pt>
                <c:pt idx="1">
                  <c:v>6.1</c:v>
                </c:pt>
                <c:pt idx="2">
                  <c:v>5.3</c:v>
                </c:pt>
                <c:pt idx="3">
                  <c:v>5.25</c:v>
                </c:pt>
                <c:pt idx="4">
                  <c:v>6</c:v>
                </c:pt>
              </c:numCache>
            </c:numRef>
          </c:val>
          <c:smooth val="0"/>
          <c:extLst>
            <c:ext xmlns:c16="http://schemas.microsoft.com/office/drawing/2014/chart" uri="{C3380CC4-5D6E-409C-BE32-E72D297353CC}">
              <c16:uniqueId val="{00000001-B66A-45C5-8E72-238851C577A7}"/>
            </c:ext>
          </c:extLst>
        </c:ser>
        <c:ser>
          <c:idx val="2"/>
          <c:order val="2"/>
          <c:tx>
            <c:strRef>
              <c:f>Sheet2!$AQ$4</c:f>
              <c:strCache>
                <c:ptCount val="1"/>
                <c:pt idx="0">
                  <c:v>Data 3</c:v>
                </c:pt>
              </c:strCache>
            </c:strRef>
          </c:tx>
          <c:spPr>
            <a:ln w="28575" cap="rnd">
              <a:solidFill>
                <a:schemeClr val="bg1">
                  <a:lumMod val="65000"/>
                </a:schemeClr>
              </a:solidFill>
              <a:round/>
            </a:ln>
            <a:effectLst/>
          </c:spPr>
          <c:marker>
            <c:symbol val="none"/>
          </c:marker>
          <c:cat>
            <c:strRef>
              <c:f>Sheet2!$AN$5:$AN$9</c:f>
              <c:strCache>
                <c:ptCount val="5"/>
                <c:pt idx="0">
                  <c:v>Jan</c:v>
                </c:pt>
                <c:pt idx="1">
                  <c:v>Feb</c:v>
                </c:pt>
                <c:pt idx="2">
                  <c:v>Mar</c:v>
                </c:pt>
                <c:pt idx="3">
                  <c:v>Apr</c:v>
                </c:pt>
                <c:pt idx="4">
                  <c:v>May</c:v>
                </c:pt>
              </c:strCache>
            </c:strRef>
          </c:cat>
          <c:val>
            <c:numRef>
              <c:f>Sheet2!$AQ$5:$AQ$9</c:f>
              <c:numCache>
                <c:formatCode>General</c:formatCode>
                <c:ptCount val="5"/>
                <c:pt idx="0">
                  <c:v>1</c:v>
                </c:pt>
                <c:pt idx="1">
                  <c:v>3</c:v>
                </c:pt>
                <c:pt idx="2">
                  <c:v>0.95</c:v>
                </c:pt>
                <c:pt idx="3">
                  <c:v>3</c:v>
                </c:pt>
                <c:pt idx="4">
                  <c:v>4</c:v>
                </c:pt>
              </c:numCache>
            </c:numRef>
          </c:val>
          <c:smooth val="0"/>
          <c:extLst>
            <c:ext xmlns:c16="http://schemas.microsoft.com/office/drawing/2014/chart" uri="{C3380CC4-5D6E-409C-BE32-E72D297353CC}">
              <c16:uniqueId val="{00000002-B66A-45C5-8E72-238851C577A7}"/>
            </c:ext>
          </c:extLst>
        </c:ser>
        <c:ser>
          <c:idx val="3"/>
          <c:order val="3"/>
          <c:tx>
            <c:strRef>
              <c:f>Sheet2!$AR$4</c:f>
              <c:strCache>
                <c:ptCount val="1"/>
                <c:pt idx="0">
                  <c:v>Data 4</c:v>
                </c:pt>
              </c:strCache>
            </c:strRef>
          </c:tx>
          <c:spPr>
            <a:ln w="28575" cap="rnd">
              <a:solidFill>
                <a:schemeClr val="bg1">
                  <a:lumMod val="65000"/>
                </a:schemeClr>
              </a:solidFill>
              <a:round/>
            </a:ln>
            <a:effectLst/>
          </c:spPr>
          <c:marker>
            <c:symbol val="none"/>
          </c:marker>
          <c:cat>
            <c:strRef>
              <c:f>Sheet2!$AN$5:$AN$9</c:f>
              <c:strCache>
                <c:ptCount val="5"/>
                <c:pt idx="0">
                  <c:v>Jan</c:v>
                </c:pt>
                <c:pt idx="1">
                  <c:v>Feb</c:v>
                </c:pt>
                <c:pt idx="2">
                  <c:v>Mar</c:v>
                </c:pt>
                <c:pt idx="3">
                  <c:v>Apr</c:v>
                </c:pt>
                <c:pt idx="4">
                  <c:v>May</c:v>
                </c:pt>
              </c:strCache>
            </c:strRef>
          </c:cat>
          <c:val>
            <c:numRef>
              <c:f>Sheet2!$AR$5:$AR$9</c:f>
              <c:numCache>
                <c:formatCode>General</c:formatCode>
                <c:ptCount val="5"/>
                <c:pt idx="0">
                  <c:v>1</c:v>
                </c:pt>
                <c:pt idx="1">
                  <c:v>1.1000000000000001</c:v>
                </c:pt>
                <c:pt idx="2">
                  <c:v>2</c:v>
                </c:pt>
                <c:pt idx="3">
                  <c:v>1.9</c:v>
                </c:pt>
                <c:pt idx="4">
                  <c:v>2.8</c:v>
                </c:pt>
              </c:numCache>
            </c:numRef>
          </c:val>
          <c:smooth val="0"/>
          <c:extLst>
            <c:ext xmlns:c16="http://schemas.microsoft.com/office/drawing/2014/chart" uri="{C3380CC4-5D6E-409C-BE32-E72D297353CC}">
              <c16:uniqueId val="{00000003-B66A-45C5-8E72-238851C577A7}"/>
            </c:ext>
          </c:extLst>
        </c:ser>
        <c:dLbls>
          <c:showLegendKey val="0"/>
          <c:showVal val="0"/>
          <c:showCatName val="0"/>
          <c:showSerName val="0"/>
          <c:showPercent val="0"/>
          <c:showBubbleSize val="0"/>
        </c:dLbls>
        <c:smooth val="0"/>
        <c:axId val="1128392463"/>
        <c:axId val="1243237280"/>
      </c:lineChart>
      <c:catAx>
        <c:axId val="112839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243237280"/>
        <c:crosses val="autoZero"/>
        <c:auto val="1"/>
        <c:lblAlgn val="ctr"/>
        <c:lblOffset val="100"/>
        <c:noMultiLvlLbl val="0"/>
      </c:catAx>
      <c:valAx>
        <c:axId val="12432372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AE"/>
          </a:p>
        </c:txPr>
        <c:crossAx val="11283924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A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66568702950592695"/>
          <c:y val="3.6723163841807897E-2"/>
          <c:w val="0.22017002682357001"/>
          <c:h val="0.87218492815516702"/>
        </c:manualLayout>
      </c:layout>
      <c:lineChart>
        <c:grouping val="standard"/>
        <c:varyColors val="0"/>
        <c:ser>
          <c:idx val="0"/>
          <c:order val="0"/>
          <c:tx>
            <c:strRef>
              <c:f>'Slopegraph Template'!$B$19</c:f>
              <c:strCache>
                <c:ptCount val="1"/>
                <c:pt idx="0">
                  <c:v>Peers</c:v>
                </c:pt>
              </c:strCache>
            </c:strRef>
          </c:tx>
          <c:spPr>
            <a:ln>
              <a:solidFill>
                <a:schemeClr val="bg1">
                  <a:lumMod val="65000"/>
                </a:schemeClr>
              </a:solidFill>
            </a:ln>
            <a:effectLst/>
          </c:spPr>
          <c:marker>
            <c:symbol val="circle"/>
            <c:size val="9"/>
            <c:spPr>
              <a:solidFill>
                <a:srgbClr val="A6A6A6"/>
              </a:solidFill>
              <a:ln>
                <a:noFill/>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EC7-4625-BEE6-57D75447FD10}"/>
                </c:ext>
              </c:extLst>
            </c:dLbl>
            <c:spPr>
              <a:noFill/>
              <a:ln>
                <a:noFill/>
              </a:ln>
              <a:effectLst/>
            </c:spPr>
            <c:txPr>
              <a:bodyPr/>
              <a:lstStyle/>
              <a:p>
                <a:pPr>
                  <a:defRPr>
                    <a:solidFill>
                      <a:schemeClr val="tx1">
                        <a:lumMod val="50000"/>
                        <a:lumOff val="50000"/>
                      </a:schemeClr>
                    </a:solidFill>
                  </a:defRPr>
                </a:pPr>
                <a:endParaRPr lang="en-A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'Slopegraph Template'!$C$18:$D$18</c:f>
              <c:numCache>
                <c:formatCode>General</c:formatCode>
                <c:ptCount val="2"/>
                <c:pt idx="0">
                  <c:v>2022</c:v>
                </c:pt>
                <c:pt idx="1">
                  <c:v>2023</c:v>
                </c:pt>
              </c:numCache>
            </c:numRef>
          </c:cat>
          <c:val>
            <c:numRef>
              <c:f>'Slopegraph Template'!$C$19:$D$19</c:f>
              <c:numCache>
                <c:formatCode>0%</c:formatCode>
                <c:ptCount val="2"/>
                <c:pt idx="0">
                  <c:v>0.82</c:v>
                </c:pt>
                <c:pt idx="1">
                  <c:v>0.92</c:v>
                </c:pt>
              </c:numCache>
            </c:numRef>
          </c:val>
          <c:smooth val="0"/>
          <c:extLst>
            <c:ext xmlns:c16="http://schemas.microsoft.com/office/drawing/2014/chart" uri="{C3380CC4-5D6E-409C-BE32-E72D297353CC}">
              <c16:uniqueId val="{00000001-8EC7-4625-BEE6-57D75447FD10}"/>
            </c:ext>
          </c:extLst>
        </c:ser>
        <c:ser>
          <c:idx val="1"/>
          <c:order val="1"/>
          <c:tx>
            <c:strRef>
              <c:f>'Slopegraph Template'!$B$20</c:f>
              <c:strCache>
                <c:ptCount val="1"/>
                <c:pt idx="0">
                  <c:v>Culture</c:v>
                </c:pt>
              </c:strCache>
            </c:strRef>
          </c:tx>
          <c:spPr>
            <a:ln>
              <a:solidFill>
                <a:schemeClr val="bg1">
                  <a:lumMod val="65000"/>
                </a:schemeClr>
              </a:solidFill>
            </a:ln>
            <a:effectLst/>
          </c:spPr>
          <c:marker>
            <c:symbol val="circle"/>
            <c:size val="9"/>
            <c:spPr>
              <a:solidFill>
                <a:srgbClr val="A6A6A6"/>
              </a:solidFill>
              <a:ln>
                <a:noFill/>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EC7-4625-BEE6-57D75447FD10}"/>
                </c:ext>
              </c:extLst>
            </c:dLbl>
            <c:dLbl>
              <c:idx val="1"/>
              <c:layout>
                <c:manualLayout>
                  <c:x val="4.5795018430086205E-4"/>
                  <c:y val="1.70890947354823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EC7-4625-BEE6-57D75447FD10}"/>
                </c:ext>
              </c:extLst>
            </c:dLbl>
            <c:spPr>
              <a:noFill/>
              <a:ln>
                <a:noFill/>
              </a:ln>
              <a:effectLst/>
            </c:spPr>
            <c:txPr>
              <a:bodyPr/>
              <a:lstStyle/>
              <a:p>
                <a:pPr>
                  <a:defRPr>
                    <a:solidFill>
                      <a:schemeClr val="tx1">
                        <a:lumMod val="50000"/>
                        <a:lumOff val="50000"/>
                      </a:schemeClr>
                    </a:solidFill>
                  </a:defRPr>
                </a:pPr>
                <a:endParaRPr lang="en-A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'Slopegraph Template'!$C$18:$D$18</c:f>
              <c:numCache>
                <c:formatCode>General</c:formatCode>
                <c:ptCount val="2"/>
                <c:pt idx="0">
                  <c:v>2022</c:v>
                </c:pt>
                <c:pt idx="1">
                  <c:v>2023</c:v>
                </c:pt>
              </c:numCache>
            </c:numRef>
          </c:cat>
          <c:val>
            <c:numRef>
              <c:f>'Slopegraph Template'!$C$20:$D$20</c:f>
              <c:numCache>
                <c:formatCode>0%</c:formatCode>
                <c:ptCount val="2"/>
                <c:pt idx="0">
                  <c:v>0.86</c:v>
                </c:pt>
                <c:pt idx="1">
                  <c:v>0.89</c:v>
                </c:pt>
              </c:numCache>
            </c:numRef>
          </c:val>
          <c:smooth val="0"/>
          <c:extLst>
            <c:ext xmlns:c16="http://schemas.microsoft.com/office/drawing/2014/chart" uri="{C3380CC4-5D6E-409C-BE32-E72D297353CC}">
              <c16:uniqueId val="{00000003-8EC7-4625-BEE6-57D75447FD10}"/>
            </c:ext>
          </c:extLst>
        </c:ser>
        <c:ser>
          <c:idx val="3"/>
          <c:order val="2"/>
          <c:tx>
            <c:strRef>
              <c:f>'Slopegraph Template'!$B$21</c:f>
              <c:strCache>
                <c:ptCount val="1"/>
                <c:pt idx="0">
                  <c:v>Work Environment</c:v>
                </c:pt>
              </c:strCache>
            </c:strRef>
          </c:tx>
          <c:spPr>
            <a:ln>
              <a:solidFill>
                <a:schemeClr val="bg1">
                  <a:lumMod val="65000"/>
                </a:schemeClr>
              </a:solidFill>
            </a:ln>
            <a:effectLst/>
          </c:spPr>
          <c:marker>
            <c:symbol val="circle"/>
            <c:size val="9"/>
            <c:spPr>
              <a:solidFill>
                <a:schemeClr val="bg1">
                  <a:lumMod val="65000"/>
                </a:schemeClr>
              </a:solidFill>
              <a:ln>
                <a:solidFill>
                  <a:schemeClr val="bg1">
                    <a:lumMod val="65000"/>
                  </a:schemeClr>
                </a:solidFill>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EC7-4625-BEE6-57D75447FD10}"/>
                </c:ext>
              </c:extLst>
            </c:dLbl>
            <c:spPr>
              <a:noFill/>
              <a:ln>
                <a:noFill/>
              </a:ln>
              <a:effectLst/>
            </c:spPr>
            <c:txPr>
              <a:bodyPr/>
              <a:lstStyle/>
              <a:p>
                <a:pPr>
                  <a:defRPr>
                    <a:solidFill>
                      <a:schemeClr val="tx1">
                        <a:lumMod val="50000"/>
                        <a:lumOff val="50000"/>
                      </a:schemeClr>
                    </a:solidFill>
                  </a:defRPr>
                </a:pPr>
                <a:endParaRPr lang="en-A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'Slopegraph Template'!$C$18:$D$18</c:f>
              <c:numCache>
                <c:formatCode>General</c:formatCode>
                <c:ptCount val="2"/>
                <c:pt idx="0">
                  <c:v>2022</c:v>
                </c:pt>
                <c:pt idx="1">
                  <c:v>2023</c:v>
                </c:pt>
              </c:numCache>
            </c:numRef>
          </c:cat>
          <c:val>
            <c:numRef>
              <c:f>'Slopegraph Template'!$C$21:$D$21</c:f>
              <c:numCache>
                <c:formatCode>0%</c:formatCode>
                <c:ptCount val="2"/>
                <c:pt idx="0">
                  <c:v>0.77</c:v>
                </c:pt>
                <c:pt idx="1">
                  <c:v>0.83</c:v>
                </c:pt>
              </c:numCache>
            </c:numRef>
          </c:val>
          <c:smooth val="0"/>
          <c:extLst>
            <c:ext xmlns:c16="http://schemas.microsoft.com/office/drawing/2014/chart" uri="{C3380CC4-5D6E-409C-BE32-E72D297353CC}">
              <c16:uniqueId val="{00000005-8EC7-4625-BEE6-57D75447FD10}"/>
            </c:ext>
          </c:extLst>
        </c:ser>
        <c:ser>
          <c:idx val="2"/>
          <c:order val="3"/>
          <c:tx>
            <c:strRef>
              <c:f>'Slopegraph Template'!$B$22</c:f>
              <c:strCache>
                <c:ptCount val="1"/>
                <c:pt idx="0">
                  <c:v>Leadership</c:v>
                </c:pt>
              </c:strCache>
            </c:strRef>
          </c:tx>
          <c:spPr>
            <a:ln>
              <a:solidFill>
                <a:srgbClr val="A6A6A6"/>
              </a:solidFill>
            </a:ln>
            <a:effectLst/>
          </c:spPr>
          <c:marker>
            <c:symbol val="circle"/>
            <c:size val="9"/>
            <c:spPr>
              <a:solidFill>
                <a:srgbClr val="A6A6A6"/>
              </a:solidFill>
              <a:ln>
                <a:solidFill>
                  <a:srgbClr val="A6A6A6"/>
                </a:solidFill>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EC7-4625-BEE6-57D75447FD10}"/>
                </c:ext>
              </c:extLst>
            </c:dLbl>
            <c:spPr>
              <a:noFill/>
              <a:ln>
                <a:noFill/>
              </a:ln>
              <a:effectLst/>
            </c:spPr>
            <c:txPr>
              <a:bodyPr/>
              <a:lstStyle/>
              <a:p>
                <a:pPr>
                  <a:defRPr>
                    <a:solidFill>
                      <a:srgbClr val="7F7F7F"/>
                    </a:solidFill>
                  </a:defRPr>
                </a:pPr>
                <a:endParaRPr lang="en-A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'Slopegraph Template'!$C$18:$D$18</c:f>
              <c:numCache>
                <c:formatCode>General</c:formatCode>
                <c:ptCount val="2"/>
                <c:pt idx="0">
                  <c:v>2022</c:v>
                </c:pt>
                <c:pt idx="1">
                  <c:v>2023</c:v>
                </c:pt>
              </c:numCache>
            </c:numRef>
          </c:cat>
          <c:val>
            <c:numRef>
              <c:f>'Slopegraph Template'!$C$22:$D$22</c:f>
              <c:numCache>
                <c:formatCode>0%</c:formatCode>
                <c:ptCount val="2"/>
                <c:pt idx="0">
                  <c:v>0.62</c:v>
                </c:pt>
                <c:pt idx="1">
                  <c:v>0.78</c:v>
                </c:pt>
              </c:numCache>
            </c:numRef>
          </c:val>
          <c:smooth val="0"/>
          <c:extLst>
            <c:ext xmlns:c16="http://schemas.microsoft.com/office/drawing/2014/chart" uri="{C3380CC4-5D6E-409C-BE32-E72D297353CC}">
              <c16:uniqueId val="{00000007-8EC7-4625-BEE6-57D75447FD10}"/>
            </c:ext>
          </c:extLst>
        </c:ser>
        <c:ser>
          <c:idx val="4"/>
          <c:order val="4"/>
          <c:tx>
            <c:strRef>
              <c:f>'Slopegraph Template'!$B$23</c:f>
              <c:strCache>
                <c:ptCount val="1"/>
                <c:pt idx="0">
                  <c:v>Career Development</c:v>
                </c:pt>
              </c:strCache>
            </c:strRef>
          </c:tx>
          <c:spPr>
            <a:ln>
              <a:solidFill>
                <a:srgbClr val="860000"/>
              </a:solidFill>
            </a:ln>
            <a:effectLst/>
          </c:spPr>
          <c:marker>
            <c:symbol val="circle"/>
            <c:size val="9"/>
            <c:spPr>
              <a:solidFill>
                <a:srgbClr val="860000"/>
              </a:solidFill>
              <a:ln>
                <a:solidFill>
                  <a:srgbClr val="860000"/>
                </a:solidFill>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EC7-4625-BEE6-57D75447FD10}"/>
                </c:ext>
              </c:extLst>
            </c:dLbl>
            <c:spPr>
              <a:noFill/>
              <a:ln>
                <a:noFill/>
              </a:ln>
              <a:effectLst/>
            </c:spPr>
            <c:txPr>
              <a:bodyPr/>
              <a:lstStyle/>
              <a:p>
                <a:pPr>
                  <a:defRPr>
                    <a:solidFill>
                      <a:schemeClr val="tx1">
                        <a:lumMod val="50000"/>
                        <a:lumOff val="50000"/>
                      </a:schemeClr>
                    </a:solidFill>
                  </a:defRPr>
                </a:pPr>
                <a:endParaRPr lang="en-A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'Slopegraph Template'!$C$18:$D$18</c:f>
              <c:numCache>
                <c:formatCode>General</c:formatCode>
                <c:ptCount val="2"/>
                <c:pt idx="0">
                  <c:v>2022</c:v>
                </c:pt>
                <c:pt idx="1">
                  <c:v>2023</c:v>
                </c:pt>
              </c:numCache>
            </c:numRef>
          </c:cat>
          <c:val>
            <c:numRef>
              <c:f>'Slopegraph Template'!$C$23:$D$23</c:f>
              <c:numCache>
                <c:formatCode>0%</c:formatCode>
                <c:ptCount val="2"/>
                <c:pt idx="0">
                  <c:v>0.5</c:v>
                </c:pt>
                <c:pt idx="1">
                  <c:v>0.39</c:v>
                </c:pt>
              </c:numCache>
            </c:numRef>
          </c:val>
          <c:smooth val="0"/>
          <c:extLst>
            <c:ext xmlns:c16="http://schemas.microsoft.com/office/drawing/2014/chart" uri="{C3380CC4-5D6E-409C-BE32-E72D297353CC}">
              <c16:uniqueId val="{00000009-8EC7-4625-BEE6-57D75447FD10}"/>
            </c:ext>
          </c:extLst>
        </c:ser>
        <c:ser>
          <c:idx val="5"/>
          <c:order val="5"/>
          <c:tx>
            <c:strRef>
              <c:f>'Slopegraph Template'!$B$24</c:f>
              <c:strCache>
                <c:ptCount val="1"/>
                <c:pt idx="0">
                  <c:v>Rewards &amp; Recognition</c:v>
                </c:pt>
              </c:strCache>
            </c:strRef>
          </c:tx>
          <c:marker>
            <c:spPr>
              <a:solidFill>
                <a:schemeClr val="bg1">
                  <a:lumMod val="65000"/>
                </a:schemeClr>
              </a:solidFill>
            </c:spPr>
          </c:marker>
          <c:dPt>
            <c:idx val="0"/>
            <c:marker>
              <c:spPr>
                <a:solidFill>
                  <a:schemeClr val="bg1">
                    <a:lumMod val="65000"/>
                  </a:schemeClr>
                </a:solidFill>
                <a:ln>
                  <a:noFill/>
                </a:ln>
              </c:spPr>
            </c:marker>
            <c:bubble3D val="0"/>
            <c:spPr>
              <a:ln>
                <a:noFill/>
              </a:ln>
            </c:spPr>
            <c:extLst>
              <c:ext xmlns:c16="http://schemas.microsoft.com/office/drawing/2014/chart" uri="{C3380CC4-5D6E-409C-BE32-E72D297353CC}">
                <c16:uniqueId val="{0000000B-8EC7-4625-BEE6-57D75447FD10}"/>
              </c:ext>
            </c:extLst>
          </c:dPt>
          <c:dPt>
            <c:idx val="1"/>
            <c:marker>
              <c:spPr>
                <a:solidFill>
                  <a:schemeClr val="bg1">
                    <a:lumMod val="65000"/>
                  </a:schemeClr>
                </a:solidFill>
                <a:ln>
                  <a:solidFill>
                    <a:schemeClr val="bg1">
                      <a:lumMod val="65000"/>
                    </a:schemeClr>
                  </a:solidFill>
                </a:ln>
              </c:spPr>
            </c:marker>
            <c:bubble3D val="0"/>
            <c:spPr>
              <a:ln>
                <a:solidFill>
                  <a:schemeClr val="bg1">
                    <a:lumMod val="65000"/>
                  </a:schemeClr>
                </a:solidFill>
              </a:ln>
            </c:spPr>
            <c:extLst>
              <c:ext xmlns:c16="http://schemas.microsoft.com/office/drawing/2014/chart" uri="{C3380CC4-5D6E-409C-BE32-E72D297353CC}">
                <c16:uniqueId val="{0000000D-8EC7-4625-BEE6-57D75447FD10}"/>
              </c:ext>
            </c:extLst>
          </c:dPt>
          <c:cat>
            <c:numRef>
              <c:f>'Slopegraph Template'!$C$18:$D$18</c:f>
              <c:numCache>
                <c:formatCode>General</c:formatCode>
                <c:ptCount val="2"/>
                <c:pt idx="0">
                  <c:v>2022</c:v>
                </c:pt>
                <c:pt idx="1">
                  <c:v>2023</c:v>
                </c:pt>
              </c:numCache>
            </c:numRef>
          </c:cat>
          <c:val>
            <c:numRef>
              <c:f>'Slopegraph Template'!$C$24:$D$24</c:f>
              <c:numCache>
                <c:formatCode>0%</c:formatCode>
                <c:ptCount val="2"/>
                <c:pt idx="0">
                  <c:v>0.43</c:v>
                </c:pt>
                <c:pt idx="1">
                  <c:v>0.48</c:v>
                </c:pt>
              </c:numCache>
            </c:numRef>
          </c:val>
          <c:smooth val="0"/>
          <c:extLst>
            <c:ext xmlns:c16="http://schemas.microsoft.com/office/drawing/2014/chart" uri="{C3380CC4-5D6E-409C-BE32-E72D297353CC}">
              <c16:uniqueId val="{0000000E-8EC7-4625-BEE6-57D75447FD10}"/>
            </c:ext>
          </c:extLst>
        </c:ser>
        <c:ser>
          <c:idx val="6"/>
          <c:order val="6"/>
          <c:tx>
            <c:strRef>
              <c:f>'Slopegraph Template'!$B$25</c:f>
              <c:strCache>
                <c:ptCount val="1"/>
              </c:strCache>
            </c:strRef>
          </c:tx>
          <c:cat>
            <c:numRef>
              <c:f>'Slopegraph Template'!$C$18:$D$18</c:f>
              <c:numCache>
                <c:formatCode>General</c:formatCode>
                <c:ptCount val="2"/>
                <c:pt idx="0">
                  <c:v>2022</c:v>
                </c:pt>
                <c:pt idx="1">
                  <c:v>2023</c:v>
                </c:pt>
              </c:numCache>
            </c:numRef>
          </c:cat>
          <c:val>
            <c:numRef>
              <c:f>'Slopegraph Template'!$C$25:$D$25</c:f>
              <c:numCache>
                <c:formatCode>General</c:formatCode>
                <c:ptCount val="2"/>
              </c:numCache>
            </c:numRef>
          </c:val>
          <c:smooth val="0"/>
          <c:extLst>
            <c:ext xmlns:c16="http://schemas.microsoft.com/office/drawing/2014/chart" uri="{C3380CC4-5D6E-409C-BE32-E72D297353CC}">
              <c16:uniqueId val="{0000000F-8EC7-4625-BEE6-57D75447FD10}"/>
            </c:ext>
          </c:extLst>
        </c:ser>
        <c:dLbls>
          <c:showLegendKey val="0"/>
          <c:showVal val="0"/>
          <c:showCatName val="0"/>
          <c:showSerName val="0"/>
          <c:showPercent val="0"/>
          <c:showBubbleSize val="0"/>
        </c:dLbls>
        <c:marker val="1"/>
        <c:smooth val="0"/>
        <c:axId val="557487640"/>
        <c:axId val="557491144"/>
      </c:lineChart>
      <c:catAx>
        <c:axId val="557487640"/>
        <c:scaling>
          <c:orientation val="minMax"/>
        </c:scaling>
        <c:delete val="0"/>
        <c:axPos val="b"/>
        <c:numFmt formatCode="General" sourceLinked="1"/>
        <c:majorTickMark val="out"/>
        <c:minorTickMark val="none"/>
        <c:tickLblPos val="nextTo"/>
        <c:spPr>
          <a:ln>
            <a:solidFill>
              <a:schemeClr val="bg1">
                <a:lumMod val="65000"/>
              </a:schemeClr>
            </a:solidFill>
          </a:ln>
        </c:spPr>
        <c:txPr>
          <a:bodyPr/>
          <a:lstStyle/>
          <a:p>
            <a:pPr>
              <a:defRPr sz="1400">
                <a:solidFill>
                  <a:schemeClr val="tx1">
                    <a:lumMod val="50000"/>
                    <a:lumOff val="50000"/>
                  </a:schemeClr>
                </a:solidFill>
              </a:defRPr>
            </a:pPr>
            <a:endParaRPr lang="en-AE"/>
          </a:p>
        </c:txPr>
        <c:crossAx val="557491144"/>
        <c:crosses val="autoZero"/>
        <c:auto val="1"/>
        <c:lblAlgn val="ctr"/>
        <c:lblOffset val="100"/>
        <c:noMultiLvlLbl val="0"/>
      </c:catAx>
      <c:valAx>
        <c:axId val="557491144"/>
        <c:scaling>
          <c:orientation val="minMax"/>
          <c:min val="0.2"/>
        </c:scaling>
        <c:delete val="1"/>
        <c:axPos val="l"/>
        <c:numFmt formatCode="0%" sourceLinked="1"/>
        <c:majorTickMark val="out"/>
        <c:minorTickMark val="none"/>
        <c:tickLblPos val="nextTo"/>
        <c:crossAx val="557487640"/>
        <c:crosses val="autoZero"/>
        <c:crossBetween val="midCat"/>
      </c:valAx>
    </c:plotArea>
    <c:plotVisOnly val="1"/>
    <c:dispBlanksAs val="gap"/>
    <c:showDLblsOverMax val="0"/>
  </c:chart>
  <c:spPr>
    <a:noFill/>
    <a:ln>
      <a:noFill/>
    </a:ln>
  </c:spPr>
  <c:txPr>
    <a:bodyPr/>
    <a:lstStyle/>
    <a:p>
      <a:pPr>
        <a:defRPr sz="1600">
          <a:latin typeface="Arial"/>
          <a:cs typeface="Arial"/>
        </a:defRPr>
      </a:pPr>
      <a:endParaRPr lang="en-AE"/>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[Special_graphs.xlsx]Sheet1!$B$9:$B$15</cx:f>
        <cx:lvl ptCount="7">
          <cx:pt idx="0">2021 Total</cx:pt>
          <cx:pt idx="1">New Hires</cx:pt>
          <cx:pt idx="2">Promotions</cx:pt>
          <cx:pt idx="3">Transfers</cx:pt>
          <cx:pt idx="4">Layoffs</cx:pt>
          <cx:pt idx="5">Departures</cx:pt>
          <cx:pt idx="6">2022 Total</cx:pt>
        </cx:lvl>
      </cx:strDim>
      <cx:numDim type="val">
        <cx:f>[Special_graphs.xlsx]Sheet1!$C$9:$C$15</cx:f>
        <cx:lvl ptCount="7" formatCode="General">
          <cx:pt idx="0">82</cx:pt>
          <cx:pt idx="1">50</cx:pt>
          <cx:pt idx="2">22</cx:pt>
          <cx:pt idx="3">-7</cx:pt>
          <cx:pt idx="4">-12</cx:pt>
          <cx:pt idx="5">-29</cx:pt>
          <cx:pt idx="6">106</cx:pt>
        </cx:lvl>
      </cx:numDim>
    </cx:data>
  </cx:chartData>
  <cx:chart>
    <cx:title pos="t" align="ctr" overlay="0">
      <cx:tx>
        <cx:txData>
          <cx:v/>
        </cx:txData>
      </cx:tx>
      <cx:txPr>
        <a:bodyPr spcFirstLastPara="1" vertOverflow="ellipsis" horzOverflow="overflow" wrap="square" lIns="0" tIns="0" rIns="0" bIns="0" anchor="ctr" anchorCtr="1"/>
        <a:lstStyle/>
        <a:p>
          <a:pPr algn="ctr" rtl="0">
            <a:defRPr/>
          </a:pPr>
          <a:endParaRPr lang="en-US" sz="1400" b="0" i="0" u="none" strike="noStrike" baseline="0">
            <a:solidFill>
              <a:sysClr val="windowText" lastClr="000000">
                <a:lumMod val="65000"/>
                <a:lumOff val="35000"/>
              </a:sysClr>
            </a:solidFill>
            <a:latin typeface="Calibri" panose="020F0502020204030204"/>
          </a:endParaRPr>
        </a:p>
      </cx:txPr>
    </cx:title>
    <cx:plotArea>
      <cx:plotAreaRegion>
        <cx:series layoutId="waterfall" uniqueId="{543F842C-2B8B-4778-90FE-42977DA77DAC}">
          <cx:spPr>
            <a:ln>
              <a:noFill/>
            </a:ln>
          </cx:spPr>
          <cx:dataPt idx="0">
            <cx:spPr>
              <a:solidFill>
                <a:sysClr val="windowText" lastClr="000000">
                  <a:lumMod val="50000"/>
                  <a:lumOff val="50000"/>
                </a:sysClr>
              </a:solidFill>
            </cx:spPr>
          </cx:dataPt>
          <cx:dataPt idx="1">
            <cx:spPr>
              <a:solidFill>
                <a:srgbClr val="156082">
                  <a:lumMod val="60000"/>
                  <a:lumOff val="40000"/>
                </a:srgbClr>
              </a:solidFill>
            </cx:spPr>
          </cx:dataPt>
          <cx:dataPt idx="2">
            <cx:spPr>
              <a:solidFill>
                <a:srgbClr val="156082">
                  <a:lumMod val="60000"/>
                  <a:lumOff val="40000"/>
                </a:srgbClr>
              </a:solidFill>
            </cx:spPr>
          </cx:dataPt>
          <cx:dataPt idx="3">
            <cx:spPr>
              <a:solidFill>
                <a:srgbClr val="C00000"/>
              </a:solidFill>
            </cx:spPr>
          </cx:dataPt>
          <cx:dataPt idx="4">
            <cx:spPr>
              <a:solidFill>
                <a:srgbClr val="C00000"/>
              </a:solidFill>
            </cx:spPr>
          </cx:dataPt>
          <cx:dataPt idx="5">
            <cx:spPr>
              <a:solidFill>
                <a:srgbClr val="C00000"/>
              </a:solidFill>
            </cx:spPr>
          </cx:dataPt>
          <cx:dataPt idx="6">
            <cx:spPr>
              <a:solidFill>
                <a:sysClr val="windowText" lastClr="000000">
                  <a:lumMod val="50000"/>
                  <a:lumOff val="50000"/>
                </a:sysClr>
              </a:solidFill>
            </cx:spPr>
          </cx:dataPt>
          <cx:dataLabels pos="ctr">
            <cx:numFmt formatCode="#,##0;#,##0" sourceLinked="0"/>
            <cx:txPr>
              <a:bodyPr spcFirstLastPara="1" vertOverflow="ellipsis" horzOverflow="overflow" wrap="square" lIns="0" tIns="0" rIns="0" bIns="0" anchor="ctr" anchorCtr="1"/>
              <a:lstStyle/>
              <a:p>
                <a:pPr algn="ctr" rtl="0">
                  <a:defRPr sz="1000" b="1">
                    <a:solidFill>
                      <a:schemeClr val="bg1"/>
                    </a:solidFill>
                  </a:defRPr>
                </a:pPr>
                <a:endParaRPr lang="en-US" sz="1000" b="1" i="0" u="none" strike="noStrike" baseline="0">
                  <a:solidFill>
                    <a:schemeClr val="bg1"/>
                  </a:solidFill>
                  <a:latin typeface="Aptos Narrow" panose="02110004020202020204"/>
                </a:endParaRPr>
              </a:p>
            </cx:txPr>
            <cx:visibility seriesName="0" categoryName="0" value="1"/>
            <cx:separator>, </cx:separator>
          </cx:dataLabels>
          <cx:dataId val="0"/>
          <cx:layoutPr>
            <cx:visibility connectorLines="0"/>
            <cx:subtotals>
              <cx:idx val="0"/>
              <cx:idx val="6"/>
            </cx:subtotals>
          </cx:layoutPr>
        </cx:series>
      </cx:plotAreaRegion>
      <cx:axis id="0">
        <cx:catScaling gapWidth="0.400000006"/>
        <cx:majorTickMarks type="out"/>
        <cx:tickLabels/>
        <cx:txPr>
          <a:bodyPr spcFirstLastPara="1" vertOverflow="ellipsis" horzOverflow="overflow" wrap="square" lIns="0" tIns="0" rIns="0" bIns="0" anchor="ctr" anchorCtr="1"/>
          <a:lstStyle/>
          <a:p>
            <a:pPr algn="ctr" rtl="0">
              <a:defRPr sz="1100" cap="all" baseline="0">
                <a:solidFill>
                  <a:schemeClr val="bg1">
                    <a:lumMod val="65000"/>
                  </a:schemeClr>
                </a:solidFill>
              </a:defRPr>
            </a:pPr>
            <a:endParaRPr lang="en-US" sz="1100" b="0" i="0" u="none" strike="noStrike" cap="all" baseline="0">
              <a:solidFill>
                <a:schemeClr val="bg1">
                  <a:lumMod val="65000"/>
                </a:schemeClr>
              </a:solidFill>
              <a:latin typeface="Calibri" panose="020F0502020204030204"/>
            </a:endParaRPr>
          </a:p>
        </cx:txPr>
      </cx:axis>
      <cx:axis id="1" hidden="1">
        <cx:valScaling/>
        <cx:tickLabels/>
      </cx:axis>
    </cx:plotArea>
  </cx:chart>
  <cx:fmtOvrs>
    <cx:fmtOvr idx="0">
      <cx:spPr>
        <a:solidFill>
          <a:schemeClr val="accent6">
            <a:lumMod val="75000"/>
          </a:schemeClr>
        </a:solidFill>
      </cx:spPr>
    </cx:fmtOvr>
    <cx:fmtOvr idx="2">
      <cx:spPr>
        <a:solidFill>
          <a:srgbClr val="002060"/>
        </a:solidFill>
        <a:ln>
          <a:noFill/>
        </a:ln>
      </cx:spPr>
    </cx:fmtOvr>
    <cx:fmtOvr idx="1">
      <cx:spPr>
        <a:solidFill>
          <a:srgbClr val="C00000"/>
        </a:solidFill>
        <a:ln>
          <a:noFill/>
        </a:ln>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17.xml><?xml version="1.0" encoding="utf-8"?>
<cs:colorStyle xmlns:cs="http://schemas.microsoft.com/office/drawing/2012/chartStyle" xmlns:a="http://schemas.openxmlformats.org/drawingml/2006/main" meth="withinLinear" id="17">
  <a:schemeClr val="accent4"/>
</cs:colorStyle>
</file>

<file path=ppt/charts/colors18.xml><?xml version="1.0" encoding="utf-8"?>
<cs:colorStyle xmlns:cs="http://schemas.microsoft.com/office/drawing/2012/chartStyle" xmlns:a="http://schemas.openxmlformats.org/drawingml/2006/main" meth="withinLinear" id="17">
  <a:schemeClr val="accent4"/>
</cs:colorStyle>
</file>

<file path=ppt/charts/colors19.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0E8016-1FC4-4A72-8807-5EC0A2DC59A2}"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9C6E11F2-A9C4-4349-A51A-2F357316FF05}">
      <dgm:prSet/>
      <dgm:spPr/>
      <dgm:t>
        <a:bodyPr/>
        <a:lstStyle/>
        <a:p>
          <a:r>
            <a:rPr lang="en-AE"/>
            <a:t>T</a:t>
          </a:r>
          <a:r>
            <a:rPr lang="en-US"/>
            <a:t>e</a:t>
          </a:r>
          <a:r>
            <a:rPr lang="en-AE"/>
            <a:t>xt to Columns</a:t>
          </a:r>
          <a:endParaRPr lang="en-US"/>
        </a:p>
      </dgm:t>
    </dgm:pt>
    <dgm:pt modelId="{F67C56F8-518A-4C0B-8647-1ADA1D662EDA}" type="parTrans" cxnId="{769B039A-D3E1-465D-8BBB-A0F5AC73799E}">
      <dgm:prSet/>
      <dgm:spPr/>
      <dgm:t>
        <a:bodyPr/>
        <a:lstStyle/>
        <a:p>
          <a:endParaRPr lang="en-US"/>
        </a:p>
      </dgm:t>
    </dgm:pt>
    <dgm:pt modelId="{B6B84F0B-59C3-4CD2-94C3-53BFF4CB0B1B}" type="sibTrans" cxnId="{769B039A-D3E1-465D-8BBB-A0F5AC73799E}">
      <dgm:prSet/>
      <dgm:spPr/>
      <dgm:t>
        <a:bodyPr/>
        <a:lstStyle/>
        <a:p>
          <a:endParaRPr lang="en-US"/>
        </a:p>
      </dgm:t>
    </dgm:pt>
    <dgm:pt modelId="{A75F2136-BDEB-490E-BF6B-F08307958391}">
      <dgm:prSet/>
      <dgm:spPr/>
      <dgm:t>
        <a:bodyPr/>
        <a:lstStyle/>
        <a:p>
          <a:r>
            <a:rPr lang="en-AE"/>
            <a:t>Cell Formatting Secrets</a:t>
          </a:r>
          <a:endParaRPr lang="en-US"/>
        </a:p>
      </dgm:t>
    </dgm:pt>
    <dgm:pt modelId="{4F85894B-E924-4447-808E-65BB3E11BD3A}" type="parTrans" cxnId="{9664BCFA-E47E-48D6-BCB1-F688841F63E6}">
      <dgm:prSet/>
      <dgm:spPr/>
      <dgm:t>
        <a:bodyPr/>
        <a:lstStyle/>
        <a:p>
          <a:endParaRPr lang="en-US"/>
        </a:p>
      </dgm:t>
    </dgm:pt>
    <dgm:pt modelId="{4A115CC7-9E49-4558-A19C-B297E17F9FF6}" type="sibTrans" cxnId="{9664BCFA-E47E-48D6-BCB1-F688841F63E6}">
      <dgm:prSet/>
      <dgm:spPr/>
      <dgm:t>
        <a:bodyPr/>
        <a:lstStyle/>
        <a:p>
          <a:endParaRPr lang="en-US"/>
        </a:p>
      </dgm:t>
    </dgm:pt>
    <dgm:pt modelId="{DF261E4A-B439-4958-BBF5-EBC4A4F17163}">
      <dgm:prSet/>
      <dgm:spPr/>
      <dgm:t>
        <a:bodyPr/>
        <a:lstStyle/>
        <a:p>
          <a:r>
            <a:rPr lang="en-AE"/>
            <a:t>Building Lists</a:t>
          </a:r>
          <a:endParaRPr lang="en-US"/>
        </a:p>
      </dgm:t>
    </dgm:pt>
    <dgm:pt modelId="{2D47893C-A945-4292-9642-81A6ECC2EF80}" type="parTrans" cxnId="{2DD60511-6D21-4973-9F87-53E9385E92C4}">
      <dgm:prSet/>
      <dgm:spPr/>
      <dgm:t>
        <a:bodyPr/>
        <a:lstStyle/>
        <a:p>
          <a:endParaRPr lang="en-US"/>
        </a:p>
      </dgm:t>
    </dgm:pt>
    <dgm:pt modelId="{CB74FFBE-0CD9-4EF4-ADE7-EECF24A69309}" type="sibTrans" cxnId="{2DD60511-6D21-4973-9F87-53E9385E92C4}">
      <dgm:prSet/>
      <dgm:spPr/>
      <dgm:t>
        <a:bodyPr/>
        <a:lstStyle/>
        <a:p>
          <a:endParaRPr lang="en-US"/>
        </a:p>
      </dgm:t>
    </dgm:pt>
    <dgm:pt modelId="{45CE3D49-21B4-4F22-9DE6-B7393EE9E51D}">
      <dgm:prSet/>
      <dgm:spPr/>
      <dgm:t>
        <a:bodyPr/>
        <a:lstStyle/>
        <a:p>
          <a:r>
            <a:rPr lang="en-AE"/>
            <a:t>Excel Tables and Aggregates</a:t>
          </a:r>
          <a:endParaRPr lang="en-US"/>
        </a:p>
      </dgm:t>
    </dgm:pt>
    <dgm:pt modelId="{12404137-1810-4BA5-98FB-43EF1D428320}" type="parTrans" cxnId="{B7F1B4D4-F0D2-4DFF-BC99-4A83DA84B0EC}">
      <dgm:prSet/>
      <dgm:spPr/>
      <dgm:t>
        <a:bodyPr/>
        <a:lstStyle/>
        <a:p>
          <a:endParaRPr lang="en-US"/>
        </a:p>
      </dgm:t>
    </dgm:pt>
    <dgm:pt modelId="{2D6C22B2-0EC9-40BC-B9E9-3A203DCDBF16}" type="sibTrans" cxnId="{B7F1B4D4-F0D2-4DFF-BC99-4A83DA84B0EC}">
      <dgm:prSet/>
      <dgm:spPr/>
      <dgm:t>
        <a:bodyPr/>
        <a:lstStyle/>
        <a:p>
          <a:endParaRPr lang="en-US"/>
        </a:p>
      </dgm:t>
    </dgm:pt>
    <dgm:pt modelId="{484A03CF-4025-4E44-872C-42C222E396B3}">
      <dgm:prSet/>
      <dgm:spPr/>
      <dgm:t>
        <a:bodyPr/>
        <a:lstStyle/>
        <a:p>
          <a:r>
            <a:rPr lang="en-AE"/>
            <a:t>Detecting Outliers</a:t>
          </a:r>
          <a:endParaRPr lang="en-US"/>
        </a:p>
      </dgm:t>
    </dgm:pt>
    <dgm:pt modelId="{6A31E87B-5C51-4191-AFD1-9586758F16C4}" type="parTrans" cxnId="{E5CC8619-92ED-427C-8846-3D09F473474E}">
      <dgm:prSet/>
      <dgm:spPr/>
      <dgm:t>
        <a:bodyPr/>
        <a:lstStyle/>
        <a:p>
          <a:endParaRPr lang="en-US"/>
        </a:p>
      </dgm:t>
    </dgm:pt>
    <dgm:pt modelId="{FA02BC2E-A6FD-445F-B11A-32EF6EA09C72}" type="sibTrans" cxnId="{E5CC8619-92ED-427C-8846-3D09F473474E}">
      <dgm:prSet/>
      <dgm:spPr/>
      <dgm:t>
        <a:bodyPr/>
        <a:lstStyle/>
        <a:p>
          <a:endParaRPr lang="en-US"/>
        </a:p>
      </dgm:t>
    </dgm:pt>
    <dgm:pt modelId="{D137B879-1AC8-4257-B988-9C9830C3EDB4}">
      <dgm:prSet/>
      <dgm:spPr/>
      <dgm:t>
        <a:bodyPr/>
        <a:lstStyle/>
        <a:p>
          <a:r>
            <a:rPr lang="en-AE"/>
            <a:t>Conditional Aggregates without Pivots</a:t>
          </a:r>
          <a:endParaRPr lang="en-US"/>
        </a:p>
      </dgm:t>
    </dgm:pt>
    <dgm:pt modelId="{BCAF26B6-AFF6-4EF7-B53D-4E5581329DEA}" type="parTrans" cxnId="{28061351-56A1-4F7E-A12D-F8563E4DE38C}">
      <dgm:prSet/>
      <dgm:spPr/>
      <dgm:t>
        <a:bodyPr/>
        <a:lstStyle/>
        <a:p>
          <a:endParaRPr lang="en-US"/>
        </a:p>
      </dgm:t>
    </dgm:pt>
    <dgm:pt modelId="{B322C4BF-E493-4BAA-8D5E-0D60C33A9573}" type="sibTrans" cxnId="{28061351-56A1-4F7E-A12D-F8563E4DE38C}">
      <dgm:prSet/>
      <dgm:spPr/>
      <dgm:t>
        <a:bodyPr/>
        <a:lstStyle/>
        <a:p>
          <a:endParaRPr lang="en-US"/>
        </a:p>
      </dgm:t>
    </dgm:pt>
    <dgm:pt modelId="{44EE87B6-4D73-CE41-9328-4509DA42B9E2}" type="pres">
      <dgm:prSet presAssocID="{8F0E8016-1FC4-4A72-8807-5EC0A2DC59A2}" presName="diagram" presStyleCnt="0">
        <dgm:presLayoutVars>
          <dgm:dir/>
          <dgm:resizeHandles val="exact"/>
        </dgm:presLayoutVars>
      </dgm:prSet>
      <dgm:spPr/>
    </dgm:pt>
    <dgm:pt modelId="{DBD70DC7-1394-894A-84A3-380DABDF9F33}" type="pres">
      <dgm:prSet presAssocID="{9C6E11F2-A9C4-4349-A51A-2F357316FF05}" presName="node" presStyleLbl="node1" presStyleIdx="0" presStyleCnt="6">
        <dgm:presLayoutVars>
          <dgm:bulletEnabled val="1"/>
        </dgm:presLayoutVars>
      </dgm:prSet>
      <dgm:spPr/>
    </dgm:pt>
    <dgm:pt modelId="{9781C8C0-F7D7-0942-88F0-0E5CF84CC662}" type="pres">
      <dgm:prSet presAssocID="{B6B84F0B-59C3-4CD2-94C3-53BFF4CB0B1B}" presName="sibTrans" presStyleCnt="0"/>
      <dgm:spPr/>
    </dgm:pt>
    <dgm:pt modelId="{C0C97331-9C15-1248-BA0E-4FCB08E1A7B3}" type="pres">
      <dgm:prSet presAssocID="{A75F2136-BDEB-490E-BF6B-F08307958391}" presName="node" presStyleLbl="node1" presStyleIdx="1" presStyleCnt="6">
        <dgm:presLayoutVars>
          <dgm:bulletEnabled val="1"/>
        </dgm:presLayoutVars>
      </dgm:prSet>
      <dgm:spPr/>
    </dgm:pt>
    <dgm:pt modelId="{CFC3E29B-AC64-F947-9DF7-E07C910D6389}" type="pres">
      <dgm:prSet presAssocID="{4A115CC7-9E49-4558-A19C-B297E17F9FF6}" presName="sibTrans" presStyleCnt="0"/>
      <dgm:spPr/>
    </dgm:pt>
    <dgm:pt modelId="{9FA9C994-152B-6142-B448-1B069359FECC}" type="pres">
      <dgm:prSet presAssocID="{DF261E4A-B439-4958-BBF5-EBC4A4F17163}" presName="node" presStyleLbl="node1" presStyleIdx="2" presStyleCnt="6">
        <dgm:presLayoutVars>
          <dgm:bulletEnabled val="1"/>
        </dgm:presLayoutVars>
      </dgm:prSet>
      <dgm:spPr/>
    </dgm:pt>
    <dgm:pt modelId="{D6AB5888-A9AB-9244-B6DB-44926F3489A8}" type="pres">
      <dgm:prSet presAssocID="{CB74FFBE-0CD9-4EF4-ADE7-EECF24A69309}" presName="sibTrans" presStyleCnt="0"/>
      <dgm:spPr/>
    </dgm:pt>
    <dgm:pt modelId="{6CAF13A0-10F1-C947-8214-A53400F9F259}" type="pres">
      <dgm:prSet presAssocID="{45CE3D49-21B4-4F22-9DE6-B7393EE9E51D}" presName="node" presStyleLbl="node1" presStyleIdx="3" presStyleCnt="6">
        <dgm:presLayoutVars>
          <dgm:bulletEnabled val="1"/>
        </dgm:presLayoutVars>
      </dgm:prSet>
      <dgm:spPr/>
    </dgm:pt>
    <dgm:pt modelId="{A9FD3C80-F89C-884A-9C78-F0EEE2E9378E}" type="pres">
      <dgm:prSet presAssocID="{2D6C22B2-0EC9-40BC-B9E9-3A203DCDBF16}" presName="sibTrans" presStyleCnt="0"/>
      <dgm:spPr/>
    </dgm:pt>
    <dgm:pt modelId="{903704C9-51E0-7542-BE91-9188AE8DE66E}" type="pres">
      <dgm:prSet presAssocID="{484A03CF-4025-4E44-872C-42C222E396B3}" presName="node" presStyleLbl="node1" presStyleIdx="4" presStyleCnt="6">
        <dgm:presLayoutVars>
          <dgm:bulletEnabled val="1"/>
        </dgm:presLayoutVars>
      </dgm:prSet>
      <dgm:spPr/>
    </dgm:pt>
    <dgm:pt modelId="{3D8DF0BC-6DD0-BF4C-8745-3C0DA1360AC1}" type="pres">
      <dgm:prSet presAssocID="{FA02BC2E-A6FD-445F-B11A-32EF6EA09C72}" presName="sibTrans" presStyleCnt="0"/>
      <dgm:spPr/>
    </dgm:pt>
    <dgm:pt modelId="{0B82DFC0-121A-A84B-BB9B-15F3F680571E}" type="pres">
      <dgm:prSet presAssocID="{D137B879-1AC8-4257-B988-9C9830C3EDB4}" presName="node" presStyleLbl="node1" presStyleIdx="5" presStyleCnt="6">
        <dgm:presLayoutVars>
          <dgm:bulletEnabled val="1"/>
        </dgm:presLayoutVars>
      </dgm:prSet>
      <dgm:spPr/>
    </dgm:pt>
  </dgm:ptLst>
  <dgm:cxnLst>
    <dgm:cxn modelId="{2DFBD309-A114-8746-B694-36FE9D2156F5}" type="presOf" srcId="{A75F2136-BDEB-490E-BF6B-F08307958391}" destId="{C0C97331-9C15-1248-BA0E-4FCB08E1A7B3}" srcOrd="0" destOrd="0" presId="urn:microsoft.com/office/officeart/2005/8/layout/default"/>
    <dgm:cxn modelId="{2DD60511-6D21-4973-9F87-53E9385E92C4}" srcId="{8F0E8016-1FC4-4A72-8807-5EC0A2DC59A2}" destId="{DF261E4A-B439-4958-BBF5-EBC4A4F17163}" srcOrd="2" destOrd="0" parTransId="{2D47893C-A945-4292-9642-81A6ECC2EF80}" sibTransId="{CB74FFBE-0CD9-4EF4-ADE7-EECF24A69309}"/>
    <dgm:cxn modelId="{E5CC8619-92ED-427C-8846-3D09F473474E}" srcId="{8F0E8016-1FC4-4A72-8807-5EC0A2DC59A2}" destId="{484A03CF-4025-4E44-872C-42C222E396B3}" srcOrd="4" destOrd="0" parTransId="{6A31E87B-5C51-4191-AFD1-9586758F16C4}" sibTransId="{FA02BC2E-A6FD-445F-B11A-32EF6EA09C72}"/>
    <dgm:cxn modelId="{032E3F23-8B51-C541-A5F9-D5D420467BD2}" type="presOf" srcId="{8F0E8016-1FC4-4A72-8807-5EC0A2DC59A2}" destId="{44EE87B6-4D73-CE41-9328-4509DA42B9E2}" srcOrd="0" destOrd="0" presId="urn:microsoft.com/office/officeart/2005/8/layout/default"/>
    <dgm:cxn modelId="{F109E33E-3D3E-9D4F-BD10-C969DBCA1527}" type="presOf" srcId="{DF261E4A-B439-4958-BBF5-EBC4A4F17163}" destId="{9FA9C994-152B-6142-B448-1B069359FECC}" srcOrd="0" destOrd="0" presId="urn:microsoft.com/office/officeart/2005/8/layout/default"/>
    <dgm:cxn modelId="{0151024B-D923-6A46-B8A9-E19ECFE670AD}" type="presOf" srcId="{45CE3D49-21B4-4F22-9DE6-B7393EE9E51D}" destId="{6CAF13A0-10F1-C947-8214-A53400F9F259}" srcOrd="0" destOrd="0" presId="urn:microsoft.com/office/officeart/2005/8/layout/default"/>
    <dgm:cxn modelId="{28061351-56A1-4F7E-A12D-F8563E4DE38C}" srcId="{8F0E8016-1FC4-4A72-8807-5EC0A2DC59A2}" destId="{D137B879-1AC8-4257-B988-9C9830C3EDB4}" srcOrd="5" destOrd="0" parTransId="{BCAF26B6-AFF6-4EF7-B53D-4E5581329DEA}" sibTransId="{B322C4BF-E493-4BAA-8D5E-0D60C33A9573}"/>
    <dgm:cxn modelId="{587BA854-2C45-D745-B1FB-644953274491}" type="presOf" srcId="{484A03CF-4025-4E44-872C-42C222E396B3}" destId="{903704C9-51E0-7542-BE91-9188AE8DE66E}" srcOrd="0" destOrd="0" presId="urn:microsoft.com/office/officeart/2005/8/layout/default"/>
    <dgm:cxn modelId="{B63C9493-0DF0-674A-9C7D-887BE1B8D78D}" type="presOf" srcId="{9C6E11F2-A9C4-4349-A51A-2F357316FF05}" destId="{DBD70DC7-1394-894A-84A3-380DABDF9F33}" srcOrd="0" destOrd="0" presId="urn:microsoft.com/office/officeart/2005/8/layout/default"/>
    <dgm:cxn modelId="{769B039A-D3E1-465D-8BBB-A0F5AC73799E}" srcId="{8F0E8016-1FC4-4A72-8807-5EC0A2DC59A2}" destId="{9C6E11F2-A9C4-4349-A51A-2F357316FF05}" srcOrd="0" destOrd="0" parTransId="{F67C56F8-518A-4C0B-8647-1ADA1D662EDA}" sibTransId="{B6B84F0B-59C3-4CD2-94C3-53BFF4CB0B1B}"/>
    <dgm:cxn modelId="{FE78A7A6-37DC-BC40-9B58-0A79A9F6E709}" type="presOf" srcId="{D137B879-1AC8-4257-B988-9C9830C3EDB4}" destId="{0B82DFC0-121A-A84B-BB9B-15F3F680571E}" srcOrd="0" destOrd="0" presId="urn:microsoft.com/office/officeart/2005/8/layout/default"/>
    <dgm:cxn modelId="{B7F1B4D4-F0D2-4DFF-BC99-4A83DA84B0EC}" srcId="{8F0E8016-1FC4-4A72-8807-5EC0A2DC59A2}" destId="{45CE3D49-21B4-4F22-9DE6-B7393EE9E51D}" srcOrd="3" destOrd="0" parTransId="{12404137-1810-4BA5-98FB-43EF1D428320}" sibTransId="{2D6C22B2-0EC9-40BC-B9E9-3A203DCDBF16}"/>
    <dgm:cxn modelId="{9664BCFA-E47E-48D6-BCB1-F688841F63E6}" srcId="{8F0E8016-1FC4-4A72-8807-5EC0A2DC59A2}" destId="{A75F2136-BDEB-490E-BF6B-F08307958391}" srcOrd="1" destOrd="0" parTransId="{4F85894B-E924-4447-808E-65BB3E11BD3A}" sibTransId="{4A115CC7-9E49-4558-A19C-B297E17F9FF6}"/>
    <dgm:cxn modelId="{3374F359-4B39-6D47-961F-9145D3D1E4BF}" type="presParOf" srcId="{44EE87B6-4D73-CE41-9328-4509DA42B9E2}" destId="{DBD70DC7-1394-894A-84A3-380DABDF9F33}" srcOrd="0" destOrd="0" presId="urn:microsoft.com/office/officeart/2005/8/layout/default"/>
    <dgm:cxn modelId="{911B71C2-C0CD-584F-AE2F-AB89FE8B23CB}" type="presParOf" srcId="{44EE87B6-4D73-CE41-9328-4509DA42B9E2}" destId="{9781C8C0-F7D7-0942-88F0-0E5CF84CC662}" srcOrd="1" destOrd="0" presId="urn:microsoft.com/office/officeart/2005/8/layout/default"/>
    <dgm:cxn modelId="{0561817E-1953-BB40-9DCF-E9D09E617558}" type="presParOf" srcId="{44EE87B6-4D73-CE41-9328-4509DA42B9E2}" destId="{C0C97331-9C15-1248-BA0E-4FCB08E1A7B3}" srcOrd="2" destOrd="0" presId="urn:microsoft.com/office/officeart/2005/8/layout/default"/>
    <dgm:cxn modelId="{70466E03-2583-AA44-B241-5F1E11690C62}" type="presParOf" srcId="{44EE87B6-4D73-CE41-9328-4509DA42B9E2}" destId="{CFC3E29B-AC64-F947-9DF7-E07C910D6389}" srcOrd="3" destOrd="0" presId="urn:microsoft.com/office/officeart/2005/8/layout/default"/>
    <dgm:cxn modelId="{6F8D3339-B057-6F41-93C2-1746BE5A2C43}" type="presParOf" srcId="{44EE87B6-4D73-CE41-9328-4509DA42B9E2}" destId="{9FA9C994-152B-6142-B448-1B069359FECC}" srcOrd="4" destOrd="0" presId="urn:microsoft.com/office/officeart/2005/8/layout/default"/>
    <dgm:cxn modelId="{3A043643-9A02-AF4F-AC7E-DCE4B50ED242}" type="presParOf" srcId="{44EE87B6-4D73-CE41-9328-4509DA42B9E2}" destId="{D6AB5888-A9AB-9244-B6DB-44926F3489A8}" srcOrd="5" destOrd="0" presId="urn:microsoft.com/office/officeart/2005/8/layout/default"/>
    <dgm:cxn modelId="{AAC840B1-EEB4-484A-B3ED-78E09E333D1D}" type="presParOf" srcId="{44EE87B6-4D73-CE41-9328-4509DA42B9E2}" destId="{6CAF13A0-10F1-C947-8214-A53400F9F259}" srcOrd="6" destOrd="0" presId="urn:microsoft.com/office/officeart/2005/8/layout/default"/>
    <dgm:cxn modelId="{82FE77F1-0217-F149-9E99-8FA46B2E2867}" type="presParOf" srcId="{44EE87B6-4D73-CE41-9328-4509DA42B9E2}" destId="{A9FD3C80-F89C-884A-9C78-F0EEE2E9378E}" srcOrd="7" destOrd="0" presId="urn:microsoft.com/office/officeart/2005/8/layout/default"/>
    <dgm:cxn modelId="{14170352-A5EA-7F45-91C8-BDDD064BE64A}" type="presParOf" srcId="{44EE87B6-4D73-CE41-9328-4509DA42B9E2}" destId="{903704C9-51E0-7542-BE91-9188AE8DE66E}" srcOrd="8" destOrd="0" presId="urn:microsoft.com/office/officeart/2005/8/layout/default"/>
    <dgm:cxn modelId="{E947C698-4361-DA4A-8B35-94320E3B14ED}" type="presParOf" srcId="{44EE87B6-4D73-CE41-9328-4509DA42B9E2}" destId="{3D8DF0BC-6DD0-BF4C-8745-3C0DA1360AC1}" srcOrd="9" destOrd="0" presId="urn:microsoft.com/office/officeart/2005/8/layout/default"/>
    <dgm:cxn modelId="{39DB1F8C-C6CF-A546-8EC0-B8576FF5F594}" type="presParOf" srcId="{44EE87B6-4D73-CE41-9328-4509DA42B9E2}" destId="{0B82DFC0-121A-A84B-BB9B-15F3F680571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70DC7-1394-894A-84A3-380DABDF9F33}">
      <dsp:nvSpPr>
        <dsp:cNvPr id="0" name=""/>
        <dsp:cNvSpPr/>
      </dsp:nvSpPr>
      <dsp:spPr>
        <a:xfrm>
          <a:off x="0"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T</a:t>
          </a:r>
          <a:r>
            <a:rPr lang="en-US" sz="3800" kern="1200"/>
            <a:t>e</a:t>
          </a:r>
          <a:r>
            <a:rPr lang="en-AE" sz="3800" kern="1200"/>
            <a:t>xt to Columns</a:t>
          </a:r>
          <a:endParaRPr lang="en-US" sz="3800" kern="1200"/>
        </a:p>
      </dsp:txBody>
      <dsp:txXfrm>
        <a:off x="0" y="39687"/>
        <a:ext cx="3286125" cy="1971675"/>
      </dsp:txXfrm>
    </dsp:sp>
    <dsp:sp modelId="{C0C97331-9C15-1248-BA0E-4FCB08E1A7B3}">
      <dsp:nvSpPr>
        <dsp:cNvPr id="0" name=""/>
        <dsp:cNvSpPr/>
      </dsp:nvSpPr>
      <dsp:spPr>
        <a:xfrm>
          <a:off x="3614737"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Cell Formatting Secrets</a:t>
          </a:r>
          <a:endParaRPr lang="en-US" sz="3800" kern="1200"/>
        </a:p>
      </dsp:txBody>
      <dsp:txXfrm>
        <a:off x="3614737" y="39687"/>
        <a:ext cx="3286125" cy="1971675"/>
      </dsp:txXfrm>
    </dsp:sp>
    <dsp:sp modelId="{9FA9C994-152B-6142-B448-1B069359FECC}">
      <dsp:nvSpPr>
        <dsp:cNvPr id="0" name=""/>
        <dsp:cNvSpPr/>
      </dsp:nvSpPr>
      <dsp:spPr>
        <a:xfrm>
          <a:off x="7229475"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Building Lists</a:t>
          </a:r>
          <a:endParaRPr lang="en-US" sz="3800" kern="1200"/>
        </a:p>
      </dsp:txBody>
      <dsp:txXfrm>
        <a:off x="7229475" y="39687"/>
        <a:ext cx="3286125" cy="1971675"/>
      </dsp:txXfrm>
    </dsp:sp>
    <dsp:sp modelId="{6CAF13A0-10F1-C947-8214-A53400F9F259}">
      <dsp:nvSpPr>
        <dsp:cNvPr id="0" name=""/>
        <dsp:cNvSpPr/>
      </dsp:nvSpPr>
      <dsp:spPr>
        <a:xfrm>
          <a:off x="0"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Excel Tables and Aggregates</a:t>
          </a:r>
          <a:endParaRPr lang="en-US" sz="3800" kern="1200"/>
        </a:p>
      </dsp:txBody>
      <dsp:txXfrm>
        <a:off x="0" y="2339975"/>
        <a:ext cx="3286125" cy="1971675"/>
      </dsp:txXfrm>
    </dsp:sp>
    <dsp:sp modelId="{903704C9-51E0-7542-BE91-9188AE8DE66E}">
      <dsp:nvSpPr>
        <dsp:cNvPr id="0" name=""/>
        <dsp:cNvSpPr/>
      </dsp:nvSpPr>
      <dsp:spPr>
        <a:xfrm>
          <a:off x="3614737"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Detecting Outliers</a:t>
          </a:r>
          <a:endParaRPr lang="en-US" sz="3800" kern="1200"/>
        </a:p>
      </dsp:txBody>
      <dsp:txXfrm>
        <a:off x="3614737" y="2339975"/>
        <a:ext cx="3286125" cy="1971675"/>
      </dsp:txXfrm>
    </dsp:sp>
    <dsp:sp modelId="{0B82DFC0-121A-A84B-BB9B-15F3F680571E}">
      <dsp:nvSpPr>
        <dsp:cNvPr id="0" name=""/>
        <dsp:cNvSpPr/>
      </dsp:nvSpPr>
      <dsp:spPr>
        <a:xfrm>
          <a:off x="7229475"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AE" sz="3800" kern="1200"/>
            <a:t>Conditional Aggregates without Pivots</a:t>
          </a:r>
          <a:endParaRPr lang="en-US" sz="38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0.44698</cdr:x>
      <cdr:y>0.47634</cdr:y>
    </cdr:from>
    <cdr:to>
      <cdr:x>0.53941</cdr:x>
      <cdr:y>0.55666</cdr:y>
    </cdr:to>
    <cdr:sp macro="" textlink="">
      <cdr:nvSpPr>
        <cdr:cNvPr id="2" name="TextBox 1">
          <a:extLst xmlns:a="http://schemas.openxmlformats.org/drawingml/2006/main">
            <a:ext uri="{FF2B5EF4-FFF2-40B4-BE49-F238E27FC236}">
              <a16:creationId xmlns:a16="http://schemas.microsoft.com/office/drawing/2014/main" id="{898CC761-D774-EF2E-F1C8-DC3109CAEB3D}"/>
            </a:ext>
          </a:extLst>
        </cdr:cNvPr>
        <cdr:cNvSpPr txBox="1"/>
      </cdr:nvSpPr>
      <cdr:spPr>
        <a:xfrm xmlns:a="http://schemas.openxmlformats.org/drawingml/2006/main">
          <a:off x="2094207" y="1549166"/>
          <a:ext cx="433060" cy="2612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b="1">
              <a:solidFill>
                <a:schemeClr val="tx1"/>
              </a:solidFill>
            </a:rPr>
            <a:t>AVG</a:t>
          </a:r>
          <a:endParaRPr lang="en-US" sz="1000" b="1"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0.44698</cdr:x>
      <cdr:y>0.47634</cdr:y>
    </cdr:from>
    <cdr:to>
      <cdr:x>0.53941</cdr:x>
      <cdr:y>0.55666</cdr:y>
    </cdr:to>
    <cdr:sp macro="" textlink="">
      <cdr:nvSpPr>
        <cdr:cNvPr id="2" name="TextBox 1">
          <a:extLst xmlns:a="http://schemas.openxmlformats.org/drawingml/2006/main">
            <a:ext uri="{FF2B5EF4-FFF2-40B4-BE49-F238E27FC236}">
              <a16:creationId xmlns:a16="http://schemas.microsoft.com/office/drawing/2014/main" id="{898CC761-D774-EF2E-F1C8-DC3109CAEB3D}"/>
            </a:ext>
          </a:extLst>
        </cdr:cNvPr>
        <cdr:cNvSpPr txBox="1"/>
      </cdr:nvSpPr>
      <cdr:spPr>
        <a:xfrm xmlns:a="http://schemas.openxmlformats.org/drawingml/2006/main">
          <a:off x="2094207" y="1549166"/>
          <a:ext cx="433060" cy="2612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b="1">
              <a:solidFill>
                <a:schemeClr val="tx1"/>
              </a:solidFill>
            </a:rPr>
            <a:t>AVG</a:t>
          </a:r>
          <a:endParaRPr lang="en-US" sz="1000" b="1" dirty="0">
            <a:solidFill>
              <a:schemeClr val="tx1"/>
            </a:solidFill>
          </a:endParaRPr>
        </a:p>
      </cdr:txBody>
    </cdr:sp>
  </cdr:relSizeAnchor>
  <cdr:relSizeAnchor xmlns:cdr="http://schemas.openxmlformats.org/drawingml/2006/chartDrawing">
    <cdr:from>
      <cdr:x>0.10088</cdr:x>
      <cdr:y>0.5</cdr:y>
    </cdr:from>
    <cdr:to>
      <cdr:x>0.92146</cdr:x>
      <cdr:y>0.5</cdr:y>
    </cdr:to>
    <cdr:cxnSp macro="">
      <cdr:nvCxnSpPr>
        <cdr:cNvPr id="4" name="Straight Connector 3">
          <a:extLst xmlns:a="http://schemas.openxmlformats.org/drawingml/2006/main">
            <a:ext uri="{FF2B5EF4-FFF2-40B4-BE49-F238E27FC236}">
              <a16:creationId xmlns:a16="http://schemas.microsoft.com/office/drawing/2014/main" id="{D2E6BD07-0BDB-DB02-93D5-5483C0924644}"/>
            </a:ext>
          </a:extLst>
        </cdr:cNvPr>
        <cdr:cNvCxnSpPr/>
      </cdr:nvCxnSpPr>
      <cdr:spPr>
        <a:xfrm xmlns:a="http://schemas.openxmlformats.org/drawingml/2006/main">
          <a:off x="758775" y="1951732"/>
          <a:ext cx="6172200" cy="0"/>
        </a:xfrm>
        <a:prstGeom xmlns:a="http://schemas.openxmlformats.org/drawingml/2006/main" prst="line">
          <a:avLst/>
        </a:prstGeom>
        <a:ln xmlns:a="http://schemas.openxmlformats.org/drawingml/2006/main">
          <a:solidFill>
            <a:schemeClr val="bg2">
              <a:lumMod val="75000"/>
            </a:schemeClr>
          </a:solidFill>
          <a:prstDash val="sys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0.37847</cdr:x>
      <cdr:y>0.29051</cdr:y>
    </cdr:from>
    <cdr:to>
      <cdr:x>0.48264</cdr:x>
      <cdr:y>0.29051</cdr:y>
    </cdr:to>
    <cdr:cxnSp macro="">
      <cdr:nvCxnSpPr>
        <cdr:cNvPr id="3" name="Straight Connector 2">
          <a:extLst xmlns:a="http://schemas.openxmlformats.org/drawingml/2006/main">
            <a:ext uri="{FF2B5EF4-FFF2-40B4-BE49-F238E27FC236}">
              <a16:creationId xmlns:a16="http://schemas.microsoft.com/office/drawing/2014/main" id="{B0D2EC8C-F093-21FA-3B17-9E32E3CE1FC4}"/>
            </a:ext>
          </a:extLst>
        </cdr:cNvPr>
        <cdr:cNvCxnSpPr/>
      </cdr:nvCxnSpPr>
      <cdr:spPr>
        <a:xfrm xmlns:a="http://schemas.openxmlformats.org/drawingml/2006/main">
          <a:off x="1730375" y="796925"/>
          <a:ext cx="476250" cy="0"/>
        </a:xfrm>
        <a:prstGeom xmlns:a="http://schemas.openxmlformats.org/drawingml/2006/main" prst="line">
          <a:avLst/>
        </a:prstGeom>
        <a:ln xmlns:a="http://schemas.openxmlformats.org/drawingml/2006/main" w="9525" cap="flat" cmpd="sng" algn="ctr">
          <a:solidFill>
            <a:schemeClr val="accent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0.40208</cdr:x>
      <cdr:y>0.80208</cdr:y>
    </cdr:from>
    <cdr:to>
      <cdr:x>0.49236</cdr:x>
      <cdr:y>0.80208</cdr:y>
    </cdr:to>
    <cdr:cxnSp macro="">
      <cdr:nvCxnSpPr>
        <cdr:cNvPr id="5" name="Straight Connector 4">
          <a:extLst xmlns:a="http://schemas.openxmlformats.org/drawingml/2006/main">
            <a:ext uri="{FF2B5EF4-FFF2-40B4-BE49-F238E27FC236}">
              <a16:creationId xmlns:a16="http://schemas.microsoft.com/office/drawing/2014/main" id="{9CE08439-D970-DD4E-54FE-C7E89D77D30D}"/>
            </a:ext>
          </a:extLst>
        </cdr:cNvPr>
        <cdr:cNvCxnSpPr/>
      </cdr:nvCxnSpPr>
      <cdr:spPr>
        <a:xfrm xmlns:a="http://schemas.openxmlformats.org/drawingml/2006/main" flipH="1">
          <a:off x="1838325" y="2200275"/>
          <a:ext cx="412750" cy="0"/>
        </a:xfrm>
        <a:prstGeom xmlns:a="http://schemas.openxmlformats.org/drawingml/2006/main" prst="line">
          <a:avLst/>
        </a:prstGeom>
        <a:ln xmlns:a="http://schemas.openxmlformats.org/drawingml/2006/main" w="9525" cap="flat" cmpd="sng" algn="ctr">
          <a:solidFill>
            <a:srgbClr val="009999"/>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0.42986</cdr:x>
      <cdr:y>0.28819</cdr:y>
    </cdr:from>
    <cdr:to>
      <cdr:x>0.43125</cdr:x>
      <cdr:y>0.54051</cdr:y>
    </cdr:to>
    <cdr:cxnSp macro="">
      <cdr:nvCxnSpPr>
        <cdr:cNvPr id="7" name="Straight Arrow Connector 6">
          <a:extLst xmlns:a="http://schemas.openxmlformats.org/drawingml/2006/main">
            <a:ext uri="{FF2B5EF4-FFF2-40B4-BE49-F238E27FC236}">
              <a16:creationId xmlns:a16="http://schemas.microsoft.com/office/drawing/2014/main" id="{FC320544-742E-557A-7BC3-ECA1227D14FC}"/>
            </a:ext>
          </a:extLst>
        </cdr:cNvPr>
        <cdr:cNvCxnSpPr/>
      </cdr:nvCxnSpPr>
      <cdr:spPr>
        <a:xfrm xmlns:a="http://schemas.openxmlformats.org/drawingml/2006/main">
          <a:off x="1965325" y="790575"/>
          <a:ext cx="6350" cy="692150"/>
        </a:xfrm>
        <a:prstGeom xmlns:a="http://schemas.openxmlformats.org/drawingml/2006/main" prst="straightConnector1">
          <a:avLst/>
        </a:prstGeom>
        <a:ln xmlns:a="http://schemas.openxmlformats.org/drawingml/2006/main">
          <a:solidFill>
            <a:srgbClr val="009999"/>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0.44792</cdr:x>
      <cdr:y>0.65394</cdr:y>
    </cdr:from>
    <cdr:to>
      <cdr:x>0.44792</cdr:x>
      <cdr:y>0.79977</cdr:y>
    </cdr:to>
    <cdr:cxnSp macro="">
      <cdr:nvCxnSpPr>
        <cdr:cNvPr id="9" name="Straight Arrow Connector 8">
          <a:extLst xmlns:a="http://schemas.openxmlformats.org/drawingml/2006/main">
            <a:ext uri="{FF2B5EF4-FFF2-40B4-BE49-F238E27FC236}">
              <a16:creationId xmlns:a16="http://schemas.microsoft.com/office/drawing/2014/main" id="{484D2469-4637-8A53-F844-343B61E38DB1}"/>
            </a:ext>
          </a:extLst>
        </cdr:cNvPr>
        <cdr:cNvCxnSpPr/>
      </cdr:nvCxnSpPr>
      <cdr:spPr>
        <a:xfrm xmlns:a="http://schemas.openxmlformats.org/drawingml/2006/main" flipV="1">
          <a:off x="2047875" y="1793875"/>
          <a:ext cx="0" cy="400050"/>
        </a:xfrm>
        <a:prstGeom xmlns:a="http://schemas.openxmlformats.org/drawingml/2006/main" prst="straightConnector1">
          <a:avLst/>
        </a:prstGeom>
        <a:ln xmlns:a="http://schemas.openxmlformats.org/drawingml/2006/main">
          <a:solidFill>
            <a:srgbClr val="009999"/>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0.39097</cdr:x>
      <cdr:y>0.55208</cdr:y>
    </cdr:from>
    <cdr:to>
      <cdr:x>0.57431</cdr:x>
      <cdr:y>0.64931</cdr:y>
    </cdr:to>
    <cdr:sp macro="" textlink="">
      <cdr:nvSpPr>
        <cdr:cNvPr id="11" name="TextBox 10">
          <a:extLst xmlns:a="http://schemas.openxmlformats.org/drawingml/2006/main">
            <a:ext uri="{FF2B5EF4-FFF2-40B4-BE49-F238E27FC236}">
              <a16:creationId xmlns:a16="http://schemas.microsoft.com/office/drawing/2014/main" id="{8CB783B6-DACA-F1A4-0CD2-76DC93E8CDCF}"/>
            </a:ext>
          </a:extLst>
        </cdr:cNvPr>
        <cdr:cNvSpPr txBox="1"/>
      </cdr:nvSpPr>
      <cdr:spPr>
        <a:xfrm xmlns:a="http://schemas.openxmlformats.org/drawingml/2006/main">
          <a:off x="1787525" y="1514475"/>
          <a:ext cx="838200" cy="2667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0.40625</cdr:x>
      <cdr:y>0.54745</cdr:y>
    </cdr:from>
    <cdr:to>
      <cdr:x>0.64236</cdr:x>
      <cdr:y>0.65394</cdr:y>
    </cdr:to>
    <cdr:sp macro="" textlink="">
      <cdr:nvSpPr>
        <cdr:cNvPr id="12" name="TextBox 11">
          <a:extLst xmlns:a="http://schemas.openxmlformats.org/drawingml/2006/main">
            <a:ext uri="{FF2B5EF4-FFF2-40B4-BE49-F238E27FC236}">
              <a16:creationId xmlns:a16="http://schemas.microsoft.com/office/drawing/2014/main" id="{A0945673-B72C-5592-B870-C21ED17D1345}"/>
            </a:ext>
          </a:extLst>
        </cdr:cNvPr>
        <cdr:cNvSpPr txBox="1"/>
      </cdr:nvSpPr>
      <cdr:spPr>
        <a:xfrm xmlns:a="http://schemas.openxmlformats.org/drawingml/2006/main">
          <a:off x="1857375" y="1501775"/>
          <a:ext cx="1079500" cy="2921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solidFill>
                <a:schemeClr val="tx1"/>
              </a:solidFill>
            </a:rPr>
            <a:t>Drop of</a:t>
          </a:r>
          <a:r>
            <a:rPr lang="en-US" sz="1100" dirty="0">
              <a:solidFill>
                <a:srgbClr val="009999"/>
              </a:solidFill>
            </a:rPr>
            <a:t> 85k</a:t>
          </a:r>
        </a:p>
      </cdr:txBody>
    </cdr:sp>
  </cdr:relSizeAnchor>
</c:userShapes>
</file>

<file path=ppt/drawings/drawing4.xml><?xml version="1.0" encoding="utf-8"?>
<c:userShapes xmlns:c="http://schemas.openxmlformats.org/drawingml/2006/chart">
  <cdr:relSizeAnchor xmlns:cdr="http://schemas.openxmlformats.org/drawingml/2006/chartDrawing">
    <cdr:from>
      <cdr:x>0.08984</cdr:x>
      <cdr:y>0.15369</cdr:y>
    </cdr:from>
    <cdr:to>
      <cdr:x>0.09159</cdr:x>
      <cdr:y>0.5947</cdr:y>
    </cdr:to>
    <cdr:cxnSp macro="">
      <cdr:nvCxnSpPr>
        <cdr:cNvPr id="3" name="Straight Connector 2">
          <a:extLst xmlns:a="http://schemas.openxmlformats.org/drawingml/2006/main">
            <a:ext uri="{FF2B5EF4-FFF2-40B4-BE49-F238E27FC236}">
              <a16:creationId xmlns:a16="http://schemas.microsoft.com/office/drawing/2014/main" id="{2E65EF74-5DBA-0F1E-4B62-9B6DC9B6085D}"/>
            </a:ext>
          </a:extLst>
        </cdr:cNvPr>
        <cdr:cNvCxnSpPr/>
      </cdr:nvCxnSpPr>
      <cdr:spPr>
        <a:xfrm xmlns:a="http://schemas.openxmlformats.org/drawingml/2006/main" flipV="1">
          <a:off x="613538" y="469900"/>
          <a:ext cx="11938" cy="1348416"/>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0.0904</cdr:x>
      <cdr:y>0.15608</cdr:y>
    </cdr:from>
    <cdr:to>
      <cdr:x>0.34178</cdr:x>
      <cdr:y>0.2371</cdr:y>
    </cdr:to>
    <cdr:sp macro="" textlink="">
      <cdr:nvSpPr>
        <cdr:cNvPr id="5" name="TextBox 4">
          <a:extLst xmlns:a="http://schemas.openxmlformats.org/drawingml/2006/main">
            <a:ext uri="{FF2B5EF4-FFF2-40B4-BE49-F238E27FC236}">
              <a16:creationId xmlns:a16="http://schemas.microsoft.com/office/drawing/2014/main" id="{54E0D4AD-81BE-522F-C117-391BB2BAFE42}"/>
            </a:ext>
          </a:extLst>
        </cdr:cNvPr>
        <cdr:cNvSpPr txBox="1"/>
      </cdr:nvSpPr>
      <cdr:spPr>
        <a:xfrm xmlns:a="http://schemas.openxmlformats.org/drawingml/2006/main">
          <a:off x="617348" y="477209"/>
          <a:ext cx="1716842" cy="2477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dirty="0">
              <a:solidFill>
                <a:schemeClr val="bg2">
                  <a:lumMod val="50000"/>
                </a:schemeClr>
              </a:solidFill>
            </a:rPr>
            <a:t>Period</a:t>
          </a:r>
          <a:r>
            <a:rPr lang="en-US" sz="1000" baseline="0" dirty="0">
              <a:solidFill>
                <a:schemeClr val="bg2">
                  <a:lumMod val="50000"/>
                </a:schemeClr>
              </a:solidFill>
            </a:rPr>
            <a:t> of growth</a:t>
          </a:r>
          <a:endParaRPr lang="en-US" sz="1100" dirty="0">
            <a:solidFill>
              <a:schemeClr val="bg2">
                <a:lumMod val="50000"/>
              </a:schemeClr>
            </a:solidFill>
          </a:endParaRPr>
        </a:p>
      </cdr:txBody>
    </cdr:sp>
  </cdr:relSizeAnchor>
  <cdr:relSizeAnchor xmlns:cdr="http://schemas.openxmlformats.org/drawingml/2006/chartDrawing">
    <cdr:from>
      <cdr:x>0.53138</cdr:x>
      <cdr:y>0.15161</cdr:y>
    </cdr:from>
    <cdr:to>
      <cdr:x>0.53276</cdr:x>
      <cdr:y>0.2165</cdr:y>
    </cdr:to>
    <cdr:cxnSp macro="">
      <cdr:nvCxnSpPr>
        <cdr:cNvPr id="10" name="Straight Connector 9">
          <a:extLst xmlns:a="http://schemas.openxmlformats.org/drawingml/2006/main">
            <a:ext uri="{FF2B5EF4-FFF2-40B4-BE49-F238E27FC236}">
              <a16:creationId xmlns:a16="http://schemas.microsoft.com/office/drawing/2014/main" id="{EBE0439E-DF06-57C7-DBD8-14974F1CE149}"/>
            </a:ext>
          </a:extLst>
        </cdr:cNvPr>
        <cdr:cNvCxnSpPr/>
      </cdr:nvCxnSpPr>
      <cdr:spPr>
        <a:xfrm xmlns:a="http://schemas.openxmlformats.org/drawingml/2006/main" flipH="1" flipV="1">
          <a:off x="3629026" y="463550"/>
          <a:ext cx="9405" cy="198404"/>
        </a:xfrm>
        <a:prstGeom xmlns:a="http://schemas.openxmlformats.org/drawingml/2006/main" prst="line">
          <a:avLst/>
        </a:prstGeom>
        <a:ln xmlns:a="http://schemas.openxmlformats.org/drawingml/2006/main" w="9525" cap="flat" cmpd="sng" algn="ctr">
          <a:solidFill>
            <a:schemeClr val="accent3"/>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0.53318</cdr:x>
      <cdr:y>0.14409</cdr:y>
    </cdr:from>
    <cdr:to>
      <cdr:x>0.73457</cdr:x>
      <cdr:y>0.21585</cdr:y>
    </cdr:to>
    <cdr:sp macro="" textlink="">
      <cdr:nvSpPr>
        <cdr:cNvPr id="11" name="TextBox 10">
          <a:extLst xmlns:a="http://schemas.openxmlformats.org/drawingml/2006/main">
            <a:ext uri="{FF2B5EF4-FFF2-40B4-BE49-F238E27FC236}">
              <a16:creationId xmlns:a16="http://schemas.microsoft.com/office/drawing/2014/main" id="{F39072F6-405E-33F2-F619-46888E847D4E}"/>
            </a:ext>
          </a:extLst>
        </cdr:cNvPr>
        <cdr:cNvSpPr txBox="1"/>
      </cdr:nvSpPr>
      <cdr:spPr>
        <a:xfrm xmlns:a="http://schemas.openxmlformats.org/drawingml/2006/main">
          <a:off x="3641333" y="440564"/>
          <a:ext cx="1375369" cy="21940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b="0">
              <a:solidFill>
                <a:srgbClr val="CC0000"/>
              </a:solidFill>
            </a:rPr>
            <a:t>Huge</a:t>
          </a:r>
          <a:r>
            <a:rPr lang="en-US" sz="1000" b="0" baseline="0">
              <a:solidFill>
                <a:srgbClr val="CC0000"/>
              </a:solidFill>
            </a:rPr>
            <a:t> dip in sales</a:t>
          </a:r>
          <a:endParaRPr lang="en-US" sz="1100" b="0">
            <a:solidFill>
              <a:srgbClr val="CC0000"/>
            </a:solidFill>
          </a:endParaRPr>
        </a:p>
      </cdr:txBody>
    </cdr:sp>
  </cdr:relSizeAnchor>
  <cdr:relSizeAnchor xmlns:cdr="http://schemas.openxmlformats.org/drawingml/2006/chartDrawing">
    <cdr:from>
      <cdr:x>0.82334</cdr:x>
      <cdr:y>0.18069</cdr:y>
    </cdr:from>
    <cdr:to>
      <cdr:x>0.85774</cdr:x>
      <cdr:y>0.24714</cdr:y>
    </cdr:to>
    <cdr:sp macro="" textlink="">
      <cdr:nvSpPr>
        <cdr:cNvPr id="14" name="Isosceles Triangle 13">
          <a:extLst xmlns:a="http://schemas.openxmlformats.org/drawingml/2006/main">
            <a:ext uri="{FF2B5EF4-FFF2-40B4-BE49-F238E27FC236}">
              <a16:creationId xmlns:a16="http://schemas.microsoft.com/office/drawing/2014/main" id="{4038552F-4E28-C1E8-4F11-FD426F7C3CBA}"/>
            </a:ext>
          </a:extLst>
        </cdr:cNvPr>
        <cdr:cNvSpPr/>
      </cdr:nvSpPr>
      <cdr:spPr>
        <a:xfrm xmlns:a="http://schemas.openxmlformats.org/drawingml/2006/main" flipV="1">
          <a:off x="5622926" y="552450"/>
          <a:ext cx="234950" cy="203200"/>
        </a:xfrm>
        <a:prstGeom xmlns:a="http://schemas.openxmlformats.org/drawingml/2006/main" prst="triangle">
          <a:avLst/>
        </a:prstGeom>
        <a:solidFill xmlns:a="http://schemas.openxmlformats.org/drawingml/2006/main">
          <a:srgbClr val="CC0000"/>
        </a:solidFill>
        <a:ln xmlns:a="http://schemas.openxmlformats.org/drawingml/2006/main">
          <a:solidFill>
            <a:srgbClr val="CC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solidFill>
              <a:srgbClr val="CC0000"/>
            </a:solidFill>
          </a:endParaRPr>
        </a:p>
      </cdr:txBody>
    </cdr:sp>
  </cdr:relSizeAnchor>
  <cdr:relSizeAnchor xmlns:cdr="http://schemas.openxmlformats.org/drawingml/2006/chartDrawing">
    <cdr:from>
      <cdr:x>0.88842</cdr:x>
      <cdr:y>0.19522</cdr:y>
    </cdr:from>
    <cdr:to>
      <cdr:x>0.97397</cdr:x>
      <cdr:y>0.35306</cdr:y>
    </cdr:to>
    <cdr:sp macro="" textlink="">
      <cdr:nvSpPr>
        <cdr:cNvPr id="15" name="TextBox 14">
          <a:extLst xmlns:a="http://schemas.openxmlformats.org/drawingml/2006/main">
            <a:ext uri="{FF2B5EF4-FFF2-40B4-BE49-F238E27FC236}">
              <a16:creationId xmlns:a16="http://schemas.microsoft.com/office/drawing/2014/main" id="{F57879BD-8FB0-31DB-D051-31C3522E71F7}"/>
            </a:ext>
          </a:extLst>
        </cdr:cNvPr>
        <cdr:cNvSpPr txBox="1"/>
      </cdr:nvSpPr>
      <cdr:spPr>
        <a:xfrm xmlns:a="http://schemas.openxmlformats.org/drawingml/2006/main">
          <a:off x="6067426" y="596900"/>
          <a:ext cx="584200" cy="482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0.86704</cdr:x>
      <cdr:y>0.14538</cdr:y>
    </cdr:from>
    <cdr:to>
      <cdr:x>0.98233</cdr:x>
      <cdr:y>0.28037</cdr:y>
    </cdr:to>
    <cdr:sp macro="" textlink="">
      <cdr:nvSpPr>
        <cdr:cNvPr id="16" name="TextBox 15">
          <a:extLst xmlns:a="http://schemas.openxmlformats.org/drawingml/2006/main">
            <a:ext uri="{FF2B5EF4-FFF2-40B4-BE49-F238E27FC236}">
              <a16:creationId xmlns:a16="http://schemas.microsoft.com/office/drawing/2014/main" id="{51FE8900-085E-FCDC-A931-13FF5FE01AC0}"/>
            </a:ext>
          </a:extLst>
        </cdr:cNvPr>
        <cdr:cNvSpPr txBox="1"/>
      </cdr:nvSpPr>
      <cdr:spPr>
        <a:xfrm xmlns:a="http://schemas.openxmlformats.org/drawingml/2006/main">
          <a:off x="5921376" y="444500"/>
          <a:ext cx="787400" cy="4127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rgbClr val="CC0000"/>
              </a:solidFill>
              <a:latin typeface="Arial Narrow" panose="020B0606020202030204" pitchFamily="34" charset="0"/>
            </a:rPr>
            <a:t>6% |</a:t>
          </a:r>
          <a:r>
            <a:rPr lang="en-US" sz="1400" baseline="0" dirty="0">
              <a:solidFill>
                <a:srgbClr val="CC0000"/>
              </a:solidFill>
              <a:latin typeface="Arial Narrow" panose="020B0606020202030204" pitchFamily="34" charset="0"/>
            </a:rPr>
            <a:t> 690</a:t>
          </a:r>
          <a:endParaRPr lang="en-US" sz="1400" dirty="0">
            <a:solidFill>
              <a:srgbClr val="CC0000"/>
            </a:solidFill>
            <a:latin typeface="Arial Narrow" panose="020B0606020202030204" pitchFamily="34" charset="0"/>
          </a:endParaRPr>
        </a:p>
      </cdr:txBody>
    </cdr:sp>
  </cdr:relSizeAnchor>
  <cdr:relSizeAnchor xmlns:cdr="http://schemas.openxmlformats.org/drawingml/2006/chartDrawing">
    <cdr:from>
      <cdr:x>0.82055</cdr:x>
      <cdr:y>0.42575</cdr:y>
    </cdr:from>
    <cdr:to>
      <cdr:x>1</cdr:x>
      <cdr:y>0.80057</cdr:y>
    </cdr:to>
    <cdr:sp macro="" textlink="">
      <cdr:nvSpPr>
        <cdr:cNvPr id="17" name="TextBox 16">
          <a:extLst xmlns:a="http://schemas.openxmlformats.org/drawingml/2006/main">
            <a:ext uri="{FF2B5EF4-FFF2-40B4-BE49-F238E27FC236}">
              <a16:creationId xmlns:a16="http://schemas.microsoft.com/office/drawing/2014/main" id="{A99962A4-CA47-A5B5-F9D3-3936636973FD}"/>
            </a:ext>
          </a:extLst>
        </cdr:cNvPr>
        <cdr:cNvSpPr txBox="1"/>
      </cdr:nvSpPr>
      <cdr:spPr>
        <a:xfrm xmlns:a="http://schemas.openxmlformats.org/drawingml/2006/main">
          <a:off x="7709715" y="1980382"/>
          <a:ext cx="1686076" cy="174347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l"/>
          <a:r>
            <a:rPr lang="en-US" dirty="0">
              <a:solidFill>
                <a:schemeClr val="bg2">
                  <a:lumMod val="25000"/>
                </a:schemeClr>
              </a:solidFill>
            </a:rPr>
            <a:t>After a</a:t>
          </a:r>
          <a:r>
            <a:rPr lang="en-US" baseline="0" dirty="0">
              <a:solidFill>
                <a:schemeClr val="bg2">
                  <a:lumMod val="25000"/>
                </a:schemeClr>
              </a:solidFill>
            </a:rPr>
            <a:t> period of continued growth, we are hit with</a:t>
          </a:r>
          <a:r>
            <a:rPr lang="en-US" baseline="0" dirty="0"/>
            <a:t> </a:t>
          </a:r>
          <a:r>
            <a:rPr lang="en-US" b="1" baseline="0" dirty="0">
              <a:solidFill>
                <a:srgbClr val="CC0000"/>
              </a:solidFill>
            </a:rPr>
            <a:t>unseasonal economic factors</a:t>
          </a:r>
          <a:r>
            <a:rPr lang="en-US" baseline="0" dirty="0">
              <a:solidFill>
                <a:schemeClr val="bg2">
                  <a:lumMod val="50000"/>
                </a:schemeClr>
              </a:solidFill>
            </a:rPr>
            <a:t>. </a:t>
          </a:r>
          <a:r>
            <a:rPr lang="en-US" baseline="0" dirty="0">
              <a:solidFill>
                <a:schemeClr val="bg2">
                  <a:lumMod val="25000"/>
                </a:schemeClr>
              </a:solidFill>
            </a:rPr>
            <a:t>Sales dropped significantly but have </a:t>
          </a:r>
          <a:r>
            <a:rPr lang="en-US" b="1" baseline="0" dirty="0">
              <a:solidFill>
                <a:schemeClr val="accent6">
                  <a:lumMod val="75000"/>
                </a:schemeClr>
              </a:solidFill>
            </a:rPr>
            <a:t>fully recovered </a:t>
          </a:r>
          <a:r>
            <a:rPr lang="en-US" baseline="0" dirty="0">
              <a:solidFill>
                <a:schemeClr val="bg2">
                  <a:lumMod val="25000"/>
                </a:schemeClr>
              </a:solidFill>
            </a:rPr>
            <a:t>by the next month. Growth expected to continue.</a:t>
          </a:r>
          <a:endParaRPr lang="en-US" dirty="0">
            <a:solidFill>
              <a:schemeClr val="bg2">
                <a:lumMod val="25000"/>
              </a:schemeClr>
            </a:solidFill>
          </a:endParaRPr>
        </a:p>
      </cdr:txBody>
    </cdr:sp>
  </cdr:relSizeAnchor>
  <cdr:relSizeAnchor xmlns:cdr="http://schemas.openxmlformats.org/drawingml/2006/chartDrawing">
    <cdr:from>
      <cdr:x>0.84379</cdr:x>
      <cdr:y>0.22073</cdr:y>
    </cdr:from>
    <cdr:to>
      <cdr:x>0.9814</cdr:x>
      <cdr:y>0.3038</cdr:y>
    </cdr:to>
    <cdr:sp macro="" textlink="">
      <cdr:nvSpPr>
        <cdr:cNvPr id="18" name="TextBox 17">
          <a:extLst xmlns:a="http://schemas.openxmlformats.org/drawingml/2006/main">
            <a:ext uri="{FF2B5EF4-FFF2-40B4-BE49-F238E27FC236}">
              <a16:creationId xmlns:a16="http://schemas.microsoft.com/office/drawing/2014/main" id="{64850BCE-D4D6-2BBC-97AE-8A9B69BAA8B3}"/>
            </a:ext>
          </a:extLst>
        </cdr:cNvPr>
        <cdr:cNvSpPr txBox="1"/>
      </cdr:nvSpPr>
      <cdr:spPr>
        <a:xfrm xmlns:a="http://schemas.openxmlformats.org/drawingml/2006/main">
          <a:off x="7928074" y="1026728"/>
          <a:ext cx="1292955" cy="38640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dirty="0">
              <a:solidFill>
                <a:schemeClr val="bg2">
                  <a:lumMod val="25000"/>
                </a:schemeClr>
              </a:solidFill>
            </a:rPr>
            <a:t>Decrease</a:t>
          </a:r>
        </a:p>
      </cdr:txBody>
    </cdr:sp>
  </cdr:relSizeAnchor>
</c:userShapes>
</file>

<file path=ppt/drawings/drawing5.xml><?xml version="1.0" encoding="utf-8"?>
<c:userShapes xmlns:c="http://schemas.openxmlformats.org/drawingml/2006/chart">
  <cdr:relSizeAnchor xmlns:cdr="http://schemas.openxmlformats.org/drawingml/2006/chartDrawing">
    <cdr:from>
      <cdr:x>0.55523</cdr:x>
      <cdr:y>0.38276</cdr:y>
    </cdr:from>
    <cdr:to>
      <cdr:x>0.84122</cdr:x>
      <cdr:y>0.48103</cdr:y>
    </cdr:to>
    <cdr:sp macro="" textlink="">
      <cdr:nvSpPr>
        <cdr:cNvPr id="3" name="TextBox 2">
          <a:extLst xmlns:a="http://schemas.openxmlformats.org/drawingml/2006/main">
            <a:ext uri="{FF2B5EF4-FFF2-40B4-BE49-F238E27FC236}">
              <a16:creationId xmlns:a16="http://schemas.microsoft.com/office/drawing/2014/main" id="{8E3F98E3-36F3-53DC-351C-36D4E9DFC1BB}"/>
            </a:ext>
          </a:extLst>
        </cdr:cNvPr>
        <cdr:cNvSpPr txBox="1"/>
      </cdr:nvSpPr>
      <cdr:spPr>
        <a:xfrm xmlns:a="http://schemas.openxmlformats.org/drawingml/2006/main">
          <a:off x="3575050" y="1409700"/>
          <a:ext cx="1841500" cy="3619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b="1">
              <a:solidFill>
                <a:schemeClr val="tx2">
                  <a:lumMod val="90000"/>
                  <a:lumOff val="10000"/>
                </a:schemeClr>
              </a:solidFill>
            </a:rPr>
            <a:t>Actual</a:t>
          </a:r>
          <a:r>
            <a:rPr lang="en-US" sz="1050" b="1" baseline="0">
              <a:solidFill>
                <a:schemeClr val="tx2">
                  <a:lumMod val="90000"/>
                  <a:lumOff val="10000"/>
                </a:schemeClr>
              </a:solidFill>
            </a:rPr>
            <a:t> Expenses of Marketing</a:t>
          </a:r>
          <a:endParaRPr lang="en-US" sz="1050" b="1">
            <a:solidFill>
              <a:schemeClr val="tx2">
                <a:lumMod val="90000"/>
                <a:lumOff val="10000"/>
              </a:schemeClr>
            </a:solidFill>
          </a:endParaRPr>
        </a:p>
      </cdr:txBody>
    </cdr:sp>
  </cdr:relSizeAnchor>
  <cdr:relSizeAnchor xmlns:cdr="http://schemas.openxmlformats.org/drawingml/2006/chartDrawing">
    <cdr:from>
      <cdr:x>0.55424</cdr:x>
      <cdr:y>0.51034</cdr:y>
    </cdr:from>
    <cdr:to>
      <cdr:x>0.87278</cdr:x>
      <cdr:y>0.5931</cdr:y>
    </cdr:to>
    <cdr:sp macro="" textlink="">
      <cdr:nvSpPr>
        <cdr:cNvPr id="4" name="TextBox 3">
          <a:extLst xmlns:a="http://schemas.openxmlformats.org/drawingml/2006/main">
            <a:ext uri="{FF2B5EF4-FFF2-40B4-BE49-F238E27FC236}">
              <a16:creationId xmlns:a16="http://schemas.microsoft.com/office/drawing/2014/main" id="{D7B19D76-1F16-30A4-3A56-177CDD16B4DE}"/>
            </a:ext>
          </a:extLst>
        </cdr:cNvPr>
        <cdr:cNvSpPr txBox="1"/>
      </cdr:nvSpPr>
      <cdr:spPr>
        <a:xfrm xmlns:a="http://schemas.openxmlformats.org/drawingml/2006/main">
          <a:off x="3568700" y="1879600"/>
          <a:ext cx="2051050"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b="1">
              <a:solidFill>
                <a:schemeClr val="tx2">
                  <a:lumMod val="50000"/>
                  <a:lumOff val="50000"/>
                </a:schemeClr>
              </a:solidFill>
            </a:rPr>
            <a:t>Budgeted Expenses of Marketing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D3001-C3B9-43E0-806D-00DFA9AA8A8D}" type="datetimeFigureOut">
              <a:rPr lang="en-US" smtClean="0"/>
              <a:t>10/9/24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2B1A4-8EAF-4CB2-AFFB-52D0FBDC6610}" type="slidenum">
              <a:rPr lang="en-US" smtClean="0"/>
              <a:t>‹#›</a:t>
            </a:fld>
            <a:endParaRPr lang="en-US"/>
          </a:p>
        </p:txBody>
      </p:sp>
    </p:spTree>
    <p:extLst>
      <p:ext uri="{BB962C8B-B14F-4D97-AF65-F5344CB8AC3E}">
        <p14:creationId xmlns:p14="http://schemas.microsoft.com/office/powerpoint/2010/main" val="242096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This slide presents three data tables (Sales Revenue by Category, Yearly Total Profits, Product Price by Customer Ratings). The aim of the exercise is to transform this raw data into more effective and insightful charts.</a:t>
            </a:r>
          </a:p>
          <a:p>
            <a:pPr algn="l"/>
            <a:r>
              <a:rPr lang="en-US" b="1" i="0" dirty="0">
                <a:solidFill>
                  <a:srgbClr val="000000"/>
                </a:solidFill>
                <a:effectLst/>
                <a:latin typeface="Times New Roman" panose="02020603050405020304" pitchFamily="18" charset="0"/>
              </a:rPr>
              <a:t>Key Principles to Apply (Based on "Storytelling with Data"):</a:t>
            </a:r>
            <a:endParaRPr lang="en-US" b="0" i="0" dirty="0">
              <a:solidFill>
                <a:srgbClr val="000000"/>
              </a:solidFill>
              <a:effectLst/>
              <a:latin typeface="Times New Roman" panose="02020603050405020304" pitchFamily="18" charset="0"/>
            </a:endParaRPr>
          </a:p>
          <a:p>
            <a:pPr algn="l">
              <a:buFont typeface="+mj-lt"/>
              <a:buAutoNum type="arabicPeriod"/>
            </a:pPr>
            <a:r>
              <a:rPr lang="en-US" b="1" i="0" dirty="0">
                <a:solidFill>
                  <a:srgbClr val="000000"/>
                </a:solidFill>
                <a:effectLst/>
                <a:latin typeface="Times New Roman" panose="02020603050405020304" pitchFamily="18" charset="0"/>
              </a:rPr>
              <a:t>Choose the Right Chart Type:</a:t>
            </a:r>
            <a:endParaRPr lang="en-US" b="0" i="0" dirty="0">
              <a:solidFill>
                <a:srgbClr val="000000"/>
              </a:solidFill>
              <a:effectLst/>
              <a:latin typeface="Times New Roman" panose="02020603050405020304" pitchFamily="18" charset="0"/>
            </a:endParaRPr>
          </a:p>
          <a:p>
            <a:pPr marL="742950" lvl="1" indent="-285750" algn="l">
              <a:buFont typeface="+mj-lt"/>
              <a:buAutoNum type="arabicPeriod"/>
            </a:pPr>
            <a:r>
              <a:rPr lang="en-US" b="0" i="0" dirty="0">
                <a:solidFill>
                  <a:srgbClr val="000000"/>
                </a:solidFill>
                <a:effectLst/>
                <a:latin typeface="Times New Roman" panose="02020603050405020304" pitchFamily="18" charset="0"/>
              </a:rPr>
              <a:t>For "Sales Revenue by Category," a </a:t>
            </a:r>
            <a:r>
              <a:rPr lang="en-US" b="1" i="0" dirty="0">
                <a:solidFill>
                  <a:srgbClr val="000000"/>
                </a:solidFill>
                <a:effectLst/>
                <a:latin typeface="Times New Roman" panose="02020603050405020304" pitchFamily="18" charset="0"/>
              </a:rPr>
              <a:t>bar chart</a:t>
            </a:r>
            <a:r>
              <a:rPr lang="en-US" b="0" i="0" dirty="0">
                <a:solidFill>
                  <a:srgbClr val="000000"/>
                </a:solidFill>
                <a:effectLst/>
                <a:latin typeface="Times New Roman" panose="02020603050405020304" pitchFamily="18" charset="0"/>
              </a:rPr>
              <a:t> is ideal. It allows for easy comparison between categories (Furniture, Office Supplies, Technology).</a:t>
            </a:r>
          </a:p>
          <a:p>
            <a:pPr marL="742950" lvl="1" indent="-285750" algn="l">
              <a:buFont typeface="+mj-lt"/>
              <a:buAutoNum type="arabicPeriod"/>
            </a:pPr>
            <a:r>
              <a:rPr lang="en-US" b="0" i="0" dirty="0">
                <a:solidFill>
                  <a:srgbClr val="000000"/>
                </a:solidFill>
                <a:effectLst/>
                <a:latin typeface="Times New Roman" panose="02020603050405020304" pitchFamily="18" charset="0"/>
              </a:rPr>
              <a:t>For "Yearly Total Profits," a </a:t>
            </a:r>
            <a:r>
              <a:rPr lang="en-US" b="1" i="0" dirty="0">
                <a:solidFill>
                  <a:srgbClr val="000000"/>
                </a:solidFill>
                <a:effectLst/>
                <a:latin typeface="Times New Roman" panose="02020603050405020304" pitchFamily="18" charset="0"/>
              </a:rPr>
              <a:t>line graph</a:t>
            </a:r>
            <a:r>
              <a:rPr lang="en-US" b="0" i="0" dirty="0">
                <a:solidFill>
                  <a:srgbClr val="000000"/>
                </a:solidFill>
                <a:effectLst/>
                <a:latin typeface="Times New Roman" panose="02020603050405020304" pitchFamily="18" charset="0"/>
              </a:rPr>
              <a:t> would clearly depict trends over time (from 2018 to 2023), making it easier to spot growth or decline.</a:t>
            </a:r>
          </a:p>
          <a:p>
            <a:pPr marL="742950" lvl="1" indent="-285750" algn="l">
              <a:buFont typeface="+mj-lt"/>
              <a:buAutoNum type="arabicPeriod"/>
            </a:pPr>
            <a:r>
              <a:rPr lang="en-US" b="0" i="0" dirty="0">
                <a:solidFill>
                  <a:srgbClr val="000000"/>
                </a:solidFill>
                <a:effectLst/>
                <a:latin typeface="Times New Roman" panose="02020603050405020304" pitchFamily="18" charset="0"/>
              </a:rPr>
              <a:t>For "Product Price by Customer Ratings," a </a:t>
            </a:r>
            <a:r>
              <a:rPr lang="en-US" b="1" i="0" dirty="0">
                <a:solidFill>
                  <a:srgbClr val="000000"/>
                </a:solidFill>
                <a:effectLst/>
                <a:latin typeface="Times New Roman" panose="02020603050405020304" pitchFamily="18" charset="0"/>
              </a:rPr>
              <a:t>scatter plot</a:t>
            </a:r>
            <a:r>
              <a:rPr lang="en-US" b="0" i="0" dirty="0">
                <a:solidFill>
                  <a:srgbClr val="000000"/>
                </a:solidFill>
                <a:effectLst/>
                <a:latin typeface="Times New Roman" panose="02020603050405020304" pitchFamily="18" charset="0"/>
              </a:rPr>
              <a:t> or a </a:t>
            </a:r>
            <a:r>
              <a:rPr lang="en-US" b="1" i="0" dirty="0">
                <a:solidFill>
                  <a:srgbClr val="000000"/>
                </a:solidFill>
                <a:effectLst/>
                <a:latin typeface="Times New Roman" panose="02020603050405020304" pitchFamily="18" charset="0"/>
              </a:rPr>
              <a:t>bubble chart</a:t>
            </a:r>
            <a:r>
              <a:rPr lang="en-US" b="0" i="0" dirty="0">
                <a:solidFill>
                  <a:srgbClr val="000000"/>
                </a:solidFill>
                <a:effectLst/>
                <a:latin typeface="Times New Roman" panose="02020603050405020304" pitchFamily="18" charset="0"/>
              </a:rPr>
              <a:t> could highlight any correlation between product fee and customer satisfaction, making patterns more apparent than a table.</a:t>
            </a:r>
          </a:p>
          <a:p>
            <a:pPr algn="l">
              <a:buFont typeface="+mj-lt"/>
              <a:buAutoNum type="arabicPeriod"/>
            </a:pPr>
            <a:r>
              <a:rPr lang="en-US" b="1" i="0" dirty="0">
                <a:solidFill>
                  <a:srgbClr val="000000"/>
                </a:solidFill>
                <a:effectLst/>
                <a:latin typeface="Times New Roman" panose="02020603050405020304" pitchFamily="18" charset="0"/>
              </a:rPr>
              <a:t>Simplify and Remove Clutter:</a:t>
            </a:r>
            <a:endParaRPr lang="en-US" b="0" i="0" dirty="0">
              <a:solidFill>
                <a:srgbClr val="000000"/>
              </a:solidFill>
              <a:effectLst/>
              <a:latin typeface="Times New Roman" panose="02020603050405020304" pitchFamily="18" charset="0"/>
            </a:endParaRPr>
          </a:p>
          <a:p>
            <a:pPr marL="742950" lvl="1" indent="-285750" algn="l">
              <a:buFont typeface="+mj-lt"/>
              <a:buAutoNum type="arabicPeriod"/>
            </a:pPr>
            <a:r>
              <a:rPr lang="en-US" b="0" i="0" dirty="0">
                <a:solidFill>
                  <a:srgbClr val="000000"/>
                </a:solidFill>
                <a:effectLst/>
                <a:latin typeface="Times New Roman" panose="02020603050405020304" pitchFamily="18" charset="0"/>
              </a:rPr>
              <a:t>When creating charts, remove unnecessary gridlines and labels to keep the visuals clean and focused.</a:t>
            </a:r>
          </a:p>
          <a:p>
            <a:pPr marL="742950" lvl="1" indent="-285750" algn="l">
              <a:buFont typeface="+mj-lt"/>
              <a:buAutoNum type="arabicPeriod"/>
            </a:pPr>
            <a:r>
              <a:rPr lang="en-US" b="0" i="0" dirty="0">
                <a:solidFill>
                  <a:srgbClr val="000000"/>
                </a:solidFill>
                <a:effectLst/>
                <a:latin typeface="Times New Roman" panose="02020603050405020304" pitchFamily="18" charset="0"/>
              </a:rPr>
              <a:t>Focus on only the necessary labels that help convey the key message. For instance, highlighting the top-performing year in profits or the best-rated product fee can help guide the viewer's attention.</a:t>
            </a:r>
          </a:p>
          <a:p>
            <a:pPr algn="l">
              <a:buFont typeface="+mj-lt"/>
              <a:buAutoNum type="arabicPeriod"/>
            </a:pPr>
            <a:r>
              <a:rPr lang="en-US" b="1" i="0" dirty="0">
                <a:solidFill>
                  <a:srgbClr val="000000"/>
                </a:solidFill>
                <a:effectLst/>
                <a:latin typeface="Times New Roman" panose="02020603050405020304" pitchFamily="18" charset="0"/>
              </a:rPr>
              <a:t>Use Color Wisely:</a:t>
            </a:r>
            <a:endParaRPr lang="en-US" b="0" i="0" dirty="0">
              <a:solidFill>
                <a:srgbClr val="000000"/>
              </a:solidFill>
              <a:effectLst/>
              <a:latin typeface="Times New Roman" panose="02020603050405020304" pitchFamily="18" charset="0"/>
            </a:endParaRPr>
          </a:p>
          <a:p>
            <a:pPr marL="742950" lvl="1" indent="-285750" algn="l">
              <a:buFont typeface="+mj-lt"/>
              <a:buAutoNum type="arabicPeriod"/>
            </a:pPr>
            <a:r>
              <a:rPr lang="en-US" b="0" i="0" dirty="0">
                <a:solidFill>
                  <a:srgbClr val="000000"/>
                </a:solidFill>
                <a:effectLst/>
                <a:latin typeface="Times New Roman" panose="02020603050405020304" pitchFamily="18" charset="0"/>
              </a:rPr>
              <a:t>Leverage color to draw attention to key data points. For example, use a distinct color to highlight the highest customer rating (Bank 1) and lowest (Bank 10) in the third table.</a:t>
            </a:r>
          </a:p>
          <a:p>
            <a:pPr marL="742950" lvl="1" indent="-285750" algn="l">
              <a:buFont typeface="+mj-lt"/>
              <a:buAutoNum type="arabicPeriod"/>
            </a:pPr>
            <a:r>
              <a:rPr lang="en-US" b="0" i="0" dirty="0">
                <a:solidFill>
                  <a:srgbClr val="000000"/>
                </a:solidFill>
                <a:effectLst/>
                <a:latin typeface="Times New Roman" panose="02020603050405020304" pitchFamily="18" charset="0"/>
              </a:rPr>
              <a:t>In the profit trend, you could highlight the year with the highest profit (2021) using a standout color.</a:t>
            </a:r>
          </a:p>
          <a:p>
            <a:pPr algn="l">
              <a:buFont typeface="+mj-lt"/>
              <a:buAutoNum type="arabicPeriod"/>
            </a:pPr>
            <a:r>
              <a:rPr lang="en-US" b="1" i="0" dirty="0">
                <a:solidFill>
                  <a:srgbClr val="000000"/>
                </a:solidFill>
                <a:effectLst/>
                <a:latin typeface="Times New Roman" panose="02020603050405020304" pitchFamily="18" charset="0"/>
              </a:rPr>
              <a:t>Tell a Story with the Data:</a:t>
            </a:r>
            <a:endParaRPr lang="en-US" b="0" i="0" dirty="0">
              <a:solidFill>
                <a:srgbClr val="000000"/>
              </a:solidFill>
              <a:effectLst/>
              <a:latin typeface="Times New Roman" panose="02020603050405020304" pitchFamily="18" charset="0"/>
            </a:endParaRPr>
          </a:p>
          <a:p>
            <a:pPr marL="742950" lvl="1" indent="-285750" algn="l">
              <a:buFont typeface="+mj-lt"/>
              <a:buAutoNum type="arabicPeriod"/>
            </a:pPr>
            <a:r>
              <a:rPr lang="en-US" b="0" i="0" dirty="0">
                <a:solidFill>
                  <a:srgbClr val="000000"/>
                </a:solidFill>
                <a:effectLst/>
                <a:latin typeface="Times New Roman" panose="02020603050405020304" pitchFamily="18" charset="0"/>
              </a:rPr>
              <a:t>Guide the audience through the insights: What is the reason for the peak in 2021 profits? Why is technology the highest revenue category? Are higher fees leading to better customer ratings?</a:t>
            </a:r>
          </a:p>
          <a:p>
            <a:pPr algn="l">
              <a:buFont typeface="+mj-lt"/>
              <a:buAutoNum type="arabicPeriod"/>
            </a:pPr>
            <a:r>
              <a:rPr lang="en-US" b="1" i="0" dirty="0">
                <a:solidFill>
                  <a:srgbClr val="000000"/>
                </a:solidFill>
                <a:effectLst/>
                <a:latin typeface="Times New Roman" panose="02020603050405020304" pitchFamily="18" charset="0"/>
              </a:rPr>
              <a:t>Use Annotations for Key Insights:</a:t>
            </a:r>
            <a:endParaRPr lang="en-US" b="0" i="0" dirty="0">
              <a:solidFill>
                <a:srgbClr val="000000"/>
              </a:solidFill>
              <a:effectLst/>
              <a:latin typeface="Times New Roman" panose="02020603050405020304" pitchFamily="18" charset="0"/>
            </a:endParaRPr>
          </a:p>
          <a:p>
            <a:pPr marL="742950" lvl="1" indent="-285750" algn="l">
              <a:buFont typeface="+mj-lt"/>
              <a:buAutoNum type="arabicPeriod"/>
            </a:pPr>
            <a:r>
              <a:rPr lang="en-US" b="0" i="0" dirty="0">
                <a:solidFill>
                  <a:srgbClr val="000000"/>
                </a:solidFill>
                <a:effectLst/>
                <a:latin typeface="Times New Roman" panose="02020603050405020304" pitchFamily="18" charset="0"/>
              </a:rPr>
              <a:t>Consider annotating important data points directly on the charts once created, such as calling out 2021 as a standout year for profits or noting the top-rated banks in the customer rating dataset.</a:t>
            </a:r>
          </a:p>
        </p:txBody>
      </p:sp>
      <p:sp>
        <p:nvSpPr>
          <p:cNvPr id="4" name="Slide Number Placeholder 3"/>
          <p:cNvSpPr>
            <a:spLocks noGrp="1"/>
          </p:cNvSpPr>
          <p:nvPr>
            <p:ph type="sldNum" sz="quarter" idx="5"/>
          </p:nvPr>
        </p:nvSpPr>
        <p:spPr/>
        <p:txBody>
          <a:bodyPr/>
          <a:lstStyle/>
          <a:p>
            <a:fld id="{2BC2B1A4-8EAF-4CB2-AFFB-52D0FBDC6610}" type="slidenum">
              <a:rPr lang="en-US" smtClean="0"/>
              <a:t>10</a:t>
            </a:fld>
            <a:endParaRPr lang="en-US"/>
          </a:p>
        </p:txBody>
      </p:sp>
    </p:spTree>
    <p:extLst>
      <p:ext uri="{BB962C8B-B14F-4D97-AF65-F5344CB8AC3E}">
        <p14:creationId xmlns:p14="http://schemas.microsoft.com/office/powerpoint/2010/main" val="3015417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Questions for Understanding Context:</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Who:</a:t>
            </a:r>
            <a:r>
              <a:rPr lang="en-US" b="0" i="0" dirty="0">
                <a:solidFill>
                  <a:srgbClr val="000000"/>
                </a:solidFill>
                <a:effectLst/>
                <a:latin typeface="Times New Roman" panose="02020603050405020304" pitchFamily="18" charset="0"/>
              </a:rPr>
              <a:t> Identify your audience and their needs.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What:</a:t>
            </a:r>
            <a:r>
              <a:rPr lang="en-US" b="0" i="0" dirty="0">
                <a:solidFill>
                  <a:srgbClr val="000000"/>
                </a:solidFill>
                <a:effectLst/>
                <a:latin typeface="Times New Roman" panose="02020603050405020304" pitchFamily="18" charset="0"/>
              </a:rPr>
              <a:t> Define the action or knowledge you want your audience to take away.</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How:</a:t>
            </a:r>
            <a:r>
              <a:rPr lang="en-US" b="0" i="0" dirty="0">
                <a:solidFill>
                  <a:srgbClr val="000000"/>
                </a:solidFill>
                <a:effectLst/>
                <a:latin typeface="Times New Roman" panose="02020603050405020304" pitchFamily="18" charset="0"/>
              </a:rPr>
              <a:t> Determine how data can be used to effectively support your point.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Emphasize the importance of audience, desired outcomes, and the role of data in communication.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19</a:t>
            </a:fld>
            <a:endParaRPr lang="en-US"/>
          </a:p>
        </p:txBody>
      </p:sp>
    </p:spTree>
    <p:extLst>
      <p:ext uri="{BB962C8B-B14F-4D97-AF65-F5344CB8AC3E}">
        <p14:creationId xmlns:p14="http://schemas.microsoft.com/office/powerpoint/2010/main" val="1563461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Case Study Focus:</a:t>
            </a:r>
            <a:r>
              <a:rPr lang="en-US" b="0" i="0" dirty="0">
                <a:solidFill>
                  <a:srgbClr val="000000"/>
                </a:solidFill>
                <a:effectLst/>
                <a:latin typeface="Times New Roman" panose="02020603050405020304" pitchFamily="18" charset="0"/>
              </a:rPr>
              <a:t> Applying the "Who, What, How" framework to a marketing scenario.</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Who:</a:t>
            </a:r>
            <a:r>
              <a:rPr lang="en-US" b="0" i="0" dirty="0">
                <a:solidFill>
                  <a:srgbClr val="000000"/>
                </a:solidFill>
                <a:effectLst/>
                <a:latin typeface="Times New Roman" panose="02020603050405020304" pitchFamily="18" charset="0"/>
              </a:rPr>
              <a:t> The budget committee responsible for approving campaign funding.</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What:</a:t>
            </a:r>
            <a:r>
              <a:rPr lang="en-US" b="0" i="0" dirty="0">
                <a:solidFill>
                  <a:srgbClr val="000000"/>
                </a:solidFill>
                <a:effectLst/>
                <a:latin typeface="Times New Roman" panose="02020603050405020304" pitchFamily="18" charset="0"/>
              </a:rPr>
              <a:t> Convince the committee that the trial weekday campaign was successful and should continue with a proposed budget.</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How:</a:t>
            </a:r>
            <a:r>
              <a:rPr lang="en-US" b="0" i="0" dirty="0">
                <a:solidFill>
                  <a:srgbClr val="000000"/>
                </a:solidFill>
                <a:effectLst/>
                <a:latin typeface="Times New Roman" panose="02020603050405020304" pitchFamily="18" charset="0"/>
              </a:rPr>
              <a:t> Present survey data showing the positive impact of the campaign before and after the trial.</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20</a:t>
            </a:fld>
            <a:endParaRPr lang="en-US"/>
          </a:p>
        </p:txBody>
      </p:sp>
    </p:spTree>
    <p:extLst>
      <p:ext uri="{BB962C8B-B14F-4D97-AF65-F5344CB8AC3E}">
        <p14:creationId xmlns:p14="http://schemas.microsoft.com/office/powerpoint/2010/main" val="727945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Concepts: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3-minute story:</a:t>
            </a:r>
            <a:r>
              <a:rPr lang="en-US" b="0" i="0" dirty="0">
                <a:solidFill>
                  <a:srgbClr val="000000"/>
                </a:solidFill>
                <a:effectLst/>
                <a:latin typeface="Times New Roman" panose="02020603050405020304" pitchFamily="18" charset="0"/>
              </a:rPr>
              <a:t> Simplify and focus your message to save time.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Big Idea:</a:t>
            </a:r>
            <a:r>
              <a:rPr lang="en-US" b="0" i="0" dirty="0">
                <a:solidFill>
                  <a:srgbClr val="000000"/>
                </a:solidFill>
                <a:effectLst/>
                <a:latin typeface="Times New Roman" panose="02020603050405020304" pitchFamily="18" charset="0"/>
              </a:rPr>
              <a:t> Condense the story into a single, powerful sentence.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Storyboarding:</a:t>
            </a:r>
            <a:r>
              <a:rPr lang="en-US" b="0" i="0" dirty="0">
                <a:solidFill>
                  <a:srgbClr val="000000"/>
                </a:solidFill>
                <a:effectLst/>
                <a:latin typeface="Times New Roman" panose="02020603050405020304" pitchFamily="18" charset="0"/>
              </a:rPr>
              <a:t> Visually plan out your content to guide the storytelling process.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Storyboard Outline: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Issue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Demonstrate Issue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Ideas for Overcoming Issue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Describing Solution</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Showing Data to Demonstrate Success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Recommendation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21</a:t>
            </a:fld>
            <a:endParaRPr lang="en-US"/>
          </a:p>
        </p:txBody>
      </p:sp>
    </p:spTree>
    <p:extLst>
      <p:ext uri="{BB962C8B-B14F-4D97-AF65-F5344CB8AC3E}">
        <p14:creationId xmlns:p14="http://schemas.microsoft.com/office/powerpoint/2010/main" val="559887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Recap of Key Lessons: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Importance of understanding context before visualizing data.</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Difference between Exploratory and Explanatory Analysis.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Framework for Explanatory Analysis: Who? What? How?</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3-minute story technique and identifying the Big Idea.</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Using storyboarding to plan the structure of your data story.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22</a:t>
            </a:fld>
            <a:endParaRPr lang="en-US"/>
          </a:p>
        </p:txBody>
      </p:sp>
    </p:spTree>
    <p:extLst>
      <p:ext uri="{BB962C8B-B14F-4D97-AF65-F5344CB8AC3E}">
        <p14:creationId xmlns:p14="http://schemas.microsoft.com/office/powerpoint/2010/main" val="72474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The choice of visual should align with the type of data and the story you want to tell.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Select visuals that clearly convey your message, such as bar charts for comparisons, line charts for trends, and scatter plots for correlations. The right visual aids in delivering insights more effectively.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23</a:t>
            </a:fld>
            <a:endParaRPr lang="en-US"/>
          </a:p>
        </p:txBody>
      </p:sp>
    </p:spTree>
    <p:extLst>
      <p:ext uri="{BB962C8B-B14F-4D97-AF65-F5344CB8AC3E}">
        <p14:creationId xmlns:p14="http://schemas.microsoft.com/office/powerpoint/2010/main" val="1740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Simple Text and Visuals: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When presenting a few key numbers, such as </a:t>
            </a:r>
            <a:r>
              <a:rPr lang="en-US" b="1" i="0" dirty="0">
                <a:solidFill>
                  <a:srgbClr val="000000"/>
                </a:solidFill>
                <a:effectLst/>
                <a:latin typeface="Times New Roman" panose="02020603050405020304" pitchFamily="18" charset="0"/>
              </a:rPr>
              <a:t>84% in 2022</a:t>
            </a:r>
            <a:r>
              <a:rPr lang="en-US" b="0" i="0" dirty="0">
                <a:solidFill>
                  <a:srgbClr val="000000"/>
                </a:solidFill>
                <a:effectLst/>
                <a:latin typeface="Times New Roman" panose="02020603050405020304" pitchFamily="18" charset="0"/>
              </a:rPr>
              <a:t> and </a:t>
            </a:r>
            <a:r>
              <a:rPr lang="en-US" b="1" i="0" dirty="0">
                <a:solidFill>
                  <a:srgbClr val="000000"/>
                </a:solidFill>
                <a:effectLst/>
                <a:latin typeface="Times New Roman" panose="02020603050405020304" pitchFamily="18" charset="0"/>
              </a:rPr>
              <a:t>90% in 2023</a:t>
            </a:r>
            <a:r>
              <a:rPr lang="en-US" b="0" i="0" dirty="0">
                <a:solidFill>
                  <a:srgbClr val="000000"/>
                </a:solidFill>
                <a:effectLst/>
                <a:latin typeface="Times New Roman" panose="02020603050405020304" pitchFamily="18" charset="0"/>
              </a:rPr>
              <a:t>, simple text combined with a basic visual (like a bar chart) can be effective.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Keep the visuals clean to emphasize the increase in customer confidence from 2022 to 2023 in the banking sector. Simple, direct visuals work well when the message is straightforward.</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24</a:t>
            </a:fld>
            <a:endParaRPr lang="en-US"/>
          </a:p>
        </p:txBody>
      </p:sp>
    </p:spTree>
    <p:extLst>
      <p:ext uri="{BB962C8B-B14F-4D97-AF65-F5344CB8AC3E}">
        <p14:creationId xmlns:p14="http://schemas.microsoft.com/office/powerpoint/2010/main" val="262128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Simple Text Example: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Emphasizes the </a:t>
            </a:r>
            <a:r>
              <a:rPr lang="en-US" b="1" i="0" dirty="0">
                <a:solidFill>
                  <a:srgbClr val="000000"/>
                </a:solidFill>
                <a:effectLst/>
                <a:latin typeface="Times New Roman" panose="02020603050405020304" pitchFamily="18" charset="0"/>
              </a:rPr>
              <a:t>90% customer confidence</a:t>
            </a:r>
            <a:r>
              <a:rPr lang="en-US" b="0" i="0" dirty="0">
                <a:solidFill>
                  <a:srgbClr val="000000"/>
                </a:solidFill>
                <a:effectLst/>
                <a:latin typeface="Times New Roman" panose="02020603050405020304" pitchFamily="18" charset="0"/>
              </a:rPr>
              <a:t> in 2023 versus </a:t>
            </a:r>
            <a:r>
              <a:rPr lang="en-US" b="1" i="0" dirty="0">
                <a:solidFill>
                  <a:srgbClr val="000000"/>
                </a:solidFill>
                <a:effectLst/>
                <a:latin typeface="Times New Roman" panose="02020603050405020304" pitchFamily="18" charset="0"/>
              </a:rPr>
              <a:t>84% in 2022</a:t>
            </a:r>
            <a:r>
              <a:rPr lang="en-US" b="0" i="0" dirty="0">
                <a:solidFill>
                  <a:srgbClr val="000000"/>
                </a:solidFill>
                <a:effectLst/>
                <a:latin typeface="Times New Roman" panose="02020603050405020304" pitchFamily="18" charset="0"/>
              </a:rPr>
              <a:t>.</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This approach uses minimal text and large, bold numbers to communicate the key takeaway effectively. It's a clear, impactful way to highlight important data with simplicity.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25</a:t>
            </a:fld>
            <a:endParaRPr lang="en-US"/>
          </a:p>
        </p:txBody>
      </p:sp>
    </p:spTree>
    <p:extLst>
      <p:ext uri="{BB962C8B-B14F-4D97-AF65-F5344CB8AC3E}">
        <p14:creationId xmlns:p14="http://schemas.microsoft.com/office/powerpoint/2010/main" val="4093712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Tables as Visuals: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Information:</a:t>
            </a:r>
            <a:r>
              <a:rPr lang="en-US" b="0" i="0" dirty="0">
                <a:solidFill>
                  <a:srgbClr val="000000"/>
                </a:solidFill>
                <a:effectLst/>
                <a:latin typeface="Times New Roman" panose="02020603050405020304" pitchFamily="18" charset="0"/>
              </a:rPr>
              <a:t> Performance scores of branches from January to June 2023.</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Tables are useful when precise, individual values need to be conveyed. They work well for reading detailed, specific data like monthly performance scores across multiple branches.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26</a:t>
            </a:fld>
            <a:endParaRPr lang="en-US"/>
          </a:p>
        </p:txBody>
      </p:sp>
    </p:spTree>
    <p:extLst>
      <p:ext uri="{BB962C8B-B14F-4D97-AF65-F5344CB8AC3E}">
        <p14:creationId xmlns:p14="http://schemas.microsoft.com/office/powerpoint/2010/main" val="1330499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Tables as Visuals: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Information:</a:t>
            </a:r>
            <a:r>
              <a:rPr lang="en-US" b="0" i="0" dirty="0">
                <a:solidFill>
                  <a:srgbClr val="000000"/>
                </a:solidFill>
                <a:effectLst/>
                <a:latin typeface="Times New Roman" panose="02020603050405020304" pitchFamily="18" charset="0"/>
              </a:rPr>
              <a:t> Performance scores of branches from January to June 2023.</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Tables help in presenting detailed data that requires comparison across multiple categories. In this case, it allows for easy reference to performance trends for each branch over time.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27</a:t>
            </a:fld>
            <a:endParaRPr lang="en-US"/>
          </a:p>
        </p:txBody>
      </p:sp>
    </p:spTree>
    <p:extLst>
      <p:ext uri="{BB962C8B-B14F-4D97-AF65-F5344CB8AC3E}">
        <p14:creationId xmlns:p14="http://schemas.microsoft.com/office/powerpoint/2010/main" val="159203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Enhanced Table Visuals: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Information:</a:t>
            </a:r>
            <a:r>
              <a:rPr lang="en-US" b="0" i="0" dirty="0">
                <a:solidFill>
                  <a:srgbClr val="000000"/>
                </a:solidFill>
                <a:effectLst/>
                <a:latin typeface="Times New Roman" panose="02020603050405020304" pitchFamily="18" charset="0"/>
              </a:rPr>
              <a:t> Performance scores of branches from January to June 2023, with highlighted low scores.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use of color highlights (e.g., blue) draws attention to the lower performance scores, making it easier to spot areas that need improvement without scanning the entire table in detail. This enhances the table’s effectiveness in conveying key insights.</a:t>
            </a:r>
          </a:p>
        </p:txBody>
      </p:sp>
      <p:sp>
        <p:nvSpPr>
          <p:cNvPr id="4" name="Slide Number Placeholder 3"/>
          <p:cNvSpPr>
            <a:spLocks noGrp="1"/>
          </p:cNvSpPr>
          <p:nvPr>
            <p:ph type="sldNum" sz="quarter" idx="5"/>
          </p:nvPr>
        </p:nvSpPr>
        <p:spPr/>
        <p:txBody>
          <a:bodyPr/>
          <a:lstStyle/>
          <a:p>
            <a:fld id="{2BC2B1A4-8EAF-4CB2-AFFB-52D0FBDC6610}" type="slidenum">
              <a:rPr lang="en-US" smtClean="0"/>
              <a:t>28</a:t>
            </a:fld>
            <a:endParaRPr lang="en-US"/>
          </a:p>
        </p:txBody>
      </p:sp>
    </p:spTree>
    <p:extLst>
      <p:ext uri="{BB962C8B-B14F-4D97-AF65-F5344CB8AC3E}">
        <p14:creationId xmlns:p14="http://schemas.microsoft.com/office/powerpoint/2010/main" val="403975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Why this is a bad chart:</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3D Pie charts</a:t>
            </a:r>
            <a:r>
              <a:rPr lang="en-US" b="0" i="0" dirty="0">
                <a:solidFill>
                  <a:srgbClr val="000000"/>
                </a:solidFill>
                <a:effectLst/>
                <a:latin typeface="Times New Roman" panose="02020603050405020304" pitchFamily="18" charset="0"/>
              </a:rPr>
              <a:t> distort perception, making it difficult to accurately compare the slices.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Percentages like 64% (green) dominate visually, but smaller categories (like 4%) are hard to compare.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Pie charts make it hard to judge relative sizes, especially with more than a few categories.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Recommendation:</a:t>
            </a:r>
            <a:r>
              <a:rPr lang="en-US" b="0" i="0" dirty="0">
                <a:solidFill>
                  <a:srgbClr val="000000"/>
                </a:solidFill>
                <a:effectLst/>
                <a:latin typeface="Times New Roman" panose="02020603050405020304" pitchFamily="18" charset="0"/>
              </a:rPr>
              <a:t> Use a </a:t>
            </a:r>
            <a:r>
              <a:rPr lang="en-US" b="1" i="0" dirty="0">
                <a:solidFill>
                  <a:srgbClr val="000000"/>
                </a:solidFill>
                <a:effectLst/>
                <a:latin typeface="Times New Roman" panose="02020603050405020304" pitchFamily="18" charset="0"/>
              </a:rPr>
              <a:t>bar chart</a:t>
            </a:r>
            <a:r>
              <a:rPr lang="en-US" b="0" i="0" dirty="0">
                <a:solidFill>
                  <a:srgbClr val="000000"/>
                </a:solidFill>
                <a:effectLst/>
                <a:latin typeface="Times New Roman" panose="02020603050405020304" pitchFamily="18" charset="0"/>
              </a:rPr>
              <a:t> instead for clearer comparison between satisfaction levels.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11</a:t>
            </a:fld>
            <a:endParaRPr lang="en-US"/>
          </a:p>
        </p:txBody>
      </p:sp>
    </p:spTree>
    <p:extLst>
      <p:ext uri="{BB962C8B-B14F-4D97-AF65-F5344CB8AC3E}">
        <p14:creationId xmlns:p14="http://schemas.microsoft.com/office/powerpoint/2010/main" val="525070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Graphs as Visuals: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Types Shown:</a:t>
            </a:r>
            <a:r>
              <a:rPr lang="en-US" b="0" i="0" dirty="0">
                <a:solidFill>
                  <a:srgbClr val="000000"/>
                </a:solidFill>
                <a:effectLst/>
                <a:latin typeface="Times New Roman" panose="02020603050405020304" pitchFamily="18" charset="0"/>
              </a:rPr>
              <a:t> Points, Lines, Bars, Area.</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Graphs leverage our visual system’s ability to process information quickly. Different types of graphs are suited to different data storytelling needs:</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Points:</a:t>
            </a:r>
            <a:r>
              <a:rPr lang="en-US" b="0" i="0" dirty="0">
                <a:solidFill>
                  <a:srgbClr val="000000"/>
                </a:solidFill>
                <a:effectLst/>
                <a:latin typeface="Times New Roman" panose="02020603050405020304" pitchFamily="18" charset="0"/>
              </a:rPr>
              <a:t> Best for individual data comparisons.</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Lines:</a:t>
            </a:r>
            <a:r>
              <a:rPr lang="en-US" b="0" i="0" dirty="0">
                <a:solidFill>
                  <a:srgbClr val="000000"/>
                </a:solidFill>
                <a:effectLst/>
                <a:latin typeface="Times New Roman" panose="02020603050405020304" pitchFamily="18" charset="0"/>
              </a:rPr>
              <a:t> Ideal for showing trends over time.</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Bars:</a:t>
            </a:r>
            <a:r>
              <a:rPr lang="en-US" b="0" i="0" dirty="0">
                <a:solidFill>
                  <a:srgbClr val="000000"/>
                </a:solidFill>
                <a:effectLst/>
                <a:latin typeface="Times New Roman" panose="02020603050405020304" pitchFamily="18" charset="0"/>
              </a:rPr>
              <a:t> Effective for comparing quantities.</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Area:</a:t>
            </a:r>
            <a:r>
              <a:rPr lang="en-US" b="0" i="0" dirty="0">
                <a:solidFill>
                  <a:srgbClr val="000000"/>
                </a:solidFill>
                <a:effectLst/>
                <a:latin typeface="Times New Roman" panose="02020603050405020304" pitchFamily="18" charset="0"/>
              </a:rPr>
              <a:t> Useful for showing proportions or accumulations.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29</a:t>
            </a:fld>
            <a:endParaRPr lang="en-US"/>
          </a:p>
        </p:txBody>
      </p:sp>
    </p:spTree>
    <p:extLst>
      <p:ext uri="{BB962C8B-B14F-4D97-AF65-F5344CB8AC3E}">
        <p14:creationId xmlns:p14="http://schemas.microsoft.com/office/powerpoint/2010/main" val="68572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Scatter Plot (Points):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Useful for showing relationships between two variables, in this case, miles driven and cost per mile.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This visual can help analyze patterns, such as how cost changes based on the number of miles driven for a bus fleet. The scatter plot visually emphasizes outliers and averages.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30</a:t>
            </a:fld>
            <a:endParaRPr lang="en-US"/>
          </a:p>
        </p:txBody>
      </p:sp>
    </p:spTree>
    <p:extLst>
      <p:ext uri="{BB962C8B-B14F-4D97-AF65-F5344CB8AC3E}">
        <p14:creationId xmlns:p14="http://schemas.microsoft.com/office/powerpoint/2010/main" val="2231811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Scatter Plot (Points):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Shows the relationship between two variables, highlighting patterns or outliers, such as the </a:t>
            </a:r>
            <a:r>
              <a:rPr lang="en-US" b="1" i="0" dirty="0">
                <a:solidFill>
                  <a:srgbClr val="000000"/>
                </a:solidFill>
                <a:effectLst/>
                <a:latin typeface="Times New Roman" panose="02020603050405020304" pitchFamily="18" charset="0"/>
              </a:rPr>
              <a:t>cost per mile</a:t>
            </a:r>
            <a:r>
              <a:rPr lang="en-US" b="0" i="0" dirty="0">
                <a:solidFill>
                  <a:srgbClr val="000000"/>
                </a:solidFill>
                <a:effectLst/>
                <a:latin typeface="Times New Roman" panose="02020603050405020304" pitchFamily="18" charset="0"/>
              </a:rPr>
              <a:t> relative to </a:t>
            </a:r>
            <a:r>
              <a:rPr lang="en-US" b="1" i="0" dirty="0">
                <a:solidFill>
                  <a:srgbClr val="000000"/>
                </a:solidFill>
                <a:effectLst/>
                <a:latin typeface="Times New Roman" panose="02020603050405020304" pitchFamily="18" charset="0"/>
              </a:rPr>
              <a:t>miles driven</a:t>
            </a:r>
            <a:r>
              <a:rPr lang="en-US" b="0" i="0" dirty="0">
                <a:solidFill>
                  <a:srgbClr val="000000"/>
                </a:solidFill>
                <a:effectLst/>
                <a:latin typeface="Times New Roman" panose="02020603050405020304" pitchFamily="18" charset="0"/>
              </a:rPr>
              <a:t>.</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highlighted points (in orange) emphasize higher costs at lower and higher mileages, with the average cost line helping to center the analysis on typical values. This visual is effective for spotting trends and deviations.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31</a:t>
            </a:fld>
            <a:endParaRPr lang="en-US"/>
          </a:p>
        </p:txBody>
      </p:sp>
    </p:spTree>
    <p:extLst>
      <p:ext uri="{BB962C8B-B14F-4D97-AF65-F5344CB8AC3E}">
        <p14:creationId xmlns:p14="http://schemas.microsoft.com/office/powerpoint/2010/main" val="1762006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Line Graphs (Lines):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Ideal for plotting continuous data, especially over time (time series data).</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Types Shown:</a:t>
            </a:r>
            <a:endParaRPr lang="en-US" b="0" i="0" dirty="0">
              <a:solidFill>
                <a:srgbClr val="000000"/>
              </a:solidFill>
              <a:effectLst/>
              <a:latin typeface="Times New Roman" panose="02020603050405020304" pitchFamily="18" charset="0"/>
            </a:endParaRP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Single Series:</a:t>
            </a:r>
            <a:r>
              <a:rPr lang="en-US" b="0" i="0" dirty="0">
                <a:solidFill>
                  <a:srgbClr val="000000"/>
                </a:solidFill>
                <a:effectLst/>
                <a:latin typeface="Times New Roman" panose="02020603050405020304" pitchFamily="18" charset="0"/>
              </a:rPr>
              <a:t> Tracks one data set over time.</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Two Series:</a:t>
            </a:r>
            <a:r>
              <a:rPr lang="en-US" b="0" i="0" dirty="0">
                <a:solidFill>
                  <a:srgbClr val="000000"/>
                </a:solidFill>
                <a:effectLst/>
                <a:latin typeface="Times New Roman" panose="02020603050405020304" pitchFamily="18" charset="0"/>
              </a:rPr>
              <a:t> Compares two data sets over the same time period.</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Multiple Series:</a:t>
            </a:r>
            <a:r>
              <a:rPr lang="en-US" b="0" i="0" dirty="0">
                <a:solidFill>
                  <a:srgbClr val="000000"/>
                </a:solidFill>
                <a:effectLst/>
                <a:latin typeface="Times New Roman" panose="02020603050405020304" pitchFamily="18" charset="0"/>
              </a:rPr>
              <a:t> Allows for comparison across multiple data sets simultaneously, showing patterns or differences over time.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Line graphs are excellent for visualizing trends and changes.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32</a:t>
            </a:fld>
            <a:endParaRPr lang="en-US"/>
          </a:p>
        </p:txBody>
      </p:sp>
    </p:spTree>
    <p:extLst>
      <p:ext uri="{BB962C8B-B14F-4D97-AF65-F5344CB8AC3E}">
        <p14:creationId xmlns:p14="http://schemas.microsoft.com/office/powerpoint/2010/main" val="166510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Slope Graph (Lines):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Effective for comparing data between two time periods or points, clearly showing increases or decreases.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Employee feedback scores from 2022 to 2023.</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slope graph highlights areas of improvement (e.g., Leadership) and areas of decline (e.g., Career Development and Rewards &amp; Recognition), making it easy to track performance changes over time.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33</a:t>
            </a:fld>
            <a:endParaRPr lang="en-US"/>
          </a:p>
        </p:txBody>
      </p:sp>
    </p:spTree>
    <p:extLst>
      <p:ext uri="{BB962C8B-B14F-4D97-AF65-F5344CB8AC3E}">
        <p14:creationId xmlns:p14="http://schemas.microsoft.com/office/powerpoint/2010/main" val="1707214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Bar Charts (Bars):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Useful for displaying categorical data.</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Types Shown:</a:t>
            </a:r>
            <a:endParaRPr lang="en-US" b="0" i="0" dirty="0">
              <a:solidFill>
                <a:srgbClr val="000000"/>
              </a:solidFill>
              <a:effectLst/>
              <a:latin typeface="Times New Roman" panose="02020603050405020304" pitchFamily="18" charset="0"/>
            </a:endParaRP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Single Series:</a:t>
            </a:r>
            <a:r>
              <a:rPr lang="en-US" b="0" i="0" dirty="0">
                <a:solidFill>
                  <a:srgbClr val="000000"/>
                </a:solidFill>
                <a:effectLst/>
                <a:latin typeface="Times New Roman" panose="02020603050405020304" pitchFamily="18" charset="0"/>
              </a:rPr>
              <a:t> Displays values for one category set.</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Two Series:</a:t>
            </a:r>
            <a:r>
              <a:rPr lang="en-US" b="0" i="0" dirty="0">
                <a:solidFill>
                  <a:srgbClr val="000000"/>
                </a:solidFill>
                <a:effectLst/>
                <a:latin typeface="Times New Roman" panose="02020603050405020304" pitchFamily="18" charset="0"/>
              </a:rPr>
              <a:t> Compares values across two different categories.</a:t>
            </a:r>
          </a:p>
          <a:p>
            <a:pPr marL="1143000" lvl="2" indent="-228600" algn="l">
              <a:buFont typeface="Arial" panose="020B0604020202020204" pitchFamily="34" charset="0"/>
              <a:buChar char="•"/>
            </a:pPr>
            <a:r>
              <a:rPr lang="en-US" b="1" i="0" dirty="0">
                <a:solidFill>
                  <a:srgbClr val="000000"/>
                </a:solidFill>
                <a:effectLst/>
                <a:latin typeface="Times New Roman" panose="02020603050405020304" pitchFamily="18" charset="0"/>
              </a:rPr>
              <a:t>Multiple Series:</a:t>
            </a:r>
            <a:r>
              <a:rPr lang="en-US" b="0" i="0" dirty="0">
                <a:solidFill>
                  <a:srgbClr val="000000"/>
                </a:solidFill>
                <a:effectLst/>
                <a:latin typeface="Times New Roman" panose="02020603050405020304" pitchFamily="18" charset="0"/>
              </a:rPr>
              <a:t> Allows comparison across multiple categories simultaneously.</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Bar charts are ideal for comparing quantities across categories, making it easier to see differences or similarities between groups.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34</a:t>
            </a:fld>
            <a:endParaRPr lang="en-US"/>
          </a:p>
        </p:txBody>
      </p:sp>
    </p:spTree>
    <p:extLst>
      <p:ext uri="{BB962C8B-B14F-4D97-AF65-F5344CB8AC3E}">
        <p14:creationId xmlns:p14="http://schemas.microsoft.com/office/powerpoint/2010/main" val="332222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Area Charts (Area):</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Purpose:</a:t>
            </a:r>
            <a:r>
              <a:rPr lang="en-US" b="0" i="0" dirty="0">
                <a:solidFill>
                  <a:srgbClr val="000000"/>
                </a:solidFill>
                <a:effectLst/>
                <a:latin typeface="Times New Roman" panose="02020603050405020304" pitchFamily="18" charset="0"/>
              </a:rPr>
              <a:t> Useful for visualizing numbers of vastly different magnitudes.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The chart shows 70 suppliers, 25 identified as important, and 9 marked as critical.</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This type of visual makes it easy to compare the scale of different groups, such as highlighting critical suppliers within a larger pool of studied suppliers. The use of area gives a clear sense of proportion.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35</a:t>
            </a:fld>
            <a:endParaRPr lang="en-US"/>
          </a:p>
        </p:txBody>
      </p:sp>
    </p:spTree>
    <p:extLst>
      <p:ext uri="{BB962C8B-B14F-4D97-AF65-F5344CB8AC3E}">
        <p14:creationId xmlns:p14="http://schemas.microsoft.com/office/powerpoint/2010/main" val="3894401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Graphs to Avoid:</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Pie charts, Donut charts, and 3D charts</a:t>
            </a:r>
            <a:r>
              <a:rPr lang="en-US" b="0" i="0" dirty="0">
                <a:solidFill>
                  <a:srgbClr val="000000"/>
                </a:solidFill>
                <a:effectLst/>
                <a:latin typeface="Times New Roman" panose="02020603050405020304" pitchFamily="18" charset="0"/>
              </a:rPr>
              <a:t> can be misleading or make comparisons difficult.</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The pie charts on the slide show percentages that are harder to compare accurately, especially with small segments.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Avoid complex or shape-based charts like these when simpler visuals (e.g., bar charts) can more clearly represent data and allow for better comparison between values.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36</a:t>
            </a:fld>
            <a:endParaRPr lang="en-US"/>
          </a:p>
        </p:txBody>
      </p:sp>
    </p:spTree>
    <p:extLst>
      <p:ext uri="{BB962C8B-B14F-4D97-AF65-F5344CB8AC3E}">
        <p14:creationId xmlns:p14="http://schemas.microsoft.com/office/powerpoint/2010/main" val="3841485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Graphs to Avoid:</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3D Pie Charts:</a:t>
            </a:r>
            <a:r>
              <a:rPr lang="en-US" b="0" i="0" dirty="0">
                <a:solidFill>
                  <a:srgbClr val="000000"/>
                </a:solidFill>
                <a:effectLst/>
                <a:latin typeface="Times New Roman" panose="02020603050405020304" pitchFamily="18" charset="0"/>
              </a:rPr>
              <a:t> These distort perception and make it difficult to accurately compare the market share between suppliers.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Avoid using 3D or shape-based charts like the ones shown here. Instead, use simpler visualizations (e.g., bar charts) to represent market share more clearly and allow for easier comparison between categories.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37</a:t>
            </a:fld>
            <a:endParaRPr lang="en-US"/>
          </a:p>
        </p:txBody>
      </p:sp>
    </p:spTree>
    <p:extLst>
      <p:ext uri="{BB962C8B-B14F-4D97-AF65-F5344CB8AC3E}">
        <p14:creationId xmlns:p14="http://schemas.microsoft.com/office/powerpoint/2010/main" val="4026879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Graphs to Avoid:</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Donut Charts:</a:t>
            </a:r>
            <a:r>
              <a:rPr lang="en-US" b="0" i="0" dirty="0">
                <a:solidFill>
                  <a:srgbClr val="000000"/>
                </a:solidFill>
                <a:effectLst/>
                <a:latin typeface="Times New Roman" panose="02020603050405020304" pitchFamily="18" charset="0"/>
              </a:rPr>
              <a:t> Similar to pie charts, donut charts make it difficult to compare relative sizes, especially with small segments.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Avoid using donut charts for precise comparisons. </a:t>
            </a:r>
            <a:r>
              <a:rPr lang="en-US" b="0" i="0" dirty="0" err="1">
                <a:solidFill>
                  <a:srgbClr val="000000"/>
                </a:solidFill>
                <a:effectLst/>
                <a:latin typeface="Times New Roman" panose="02020603050405020304" pitchFamily="18" charset="0"/>
              </a:rPr>
              <a:t>Opt</a:t>
            </a:r>
            <a:r>
              <a:rPr lang="en-US" b="0" i="0" dirty="0">
                <a:solidFill>
                  <a:srgbClr val="000000"/>
                </a:solidFill>
                <a:effectLst/>
                <a:latin typeface="Times New Roman" panose="02020603050405020304" pitchFamily="18" charset="0"/>
              </a:rPr>
              <a:t> for clearer alternatives like bar charts that offer better readability and make it easier to distinguish between categories, such as supplier market share in this example.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38</a:t>
            </a:fld>
            <a:endParaRPr lang="en-US"/>
          </a:p>
        </p:txBody>
      </p:sp>
    </p:spTree>
    <p:extLst>
      <p:ext uri="{BB962C8B-B14F-4D97-AF65-F5344CB8AC3E}">
        <p14:creationId xmlns:p14="http://schemas.microsoft.com/office/powerpoint/2010/main" val="2996287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Why this is a bad chart:</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Stacked bar charts</a:t>
            </a:r>
            <a:r>
              <a:rPr lang="en-US" b="0" i="0" dirty="0">
                <a:solidFill>
                  <a:srgbClr val="000000"/>
                </a:solidFill>
                <a:effectLst/>
                <a:latin typeface="Times New Roman" panose="02020603050405020304" pitchFamily="18" charset="0"/>
              </a:rPr>
              <a:t> make it difficult to compare individual groups across categories (UAE Population vs No of Customers).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It's hard to interpret the distribution within each group, especially for smaller categories like Group 5 and Group 7.</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Recommendation:</a:t>
            </a:r>
            <a:r>
              <a:rPr lang="en-US" b="0" i="0" dirty="0">
                <a:solidFill>
                  <a:srgbClr val="000000"/>
                </a:solidFill>
                <a:effectLst/>
                <a:latin typeface="Times New Roman" panose="02020603050405020304" pitchFamily="18" charset="0"/>
              </a:rPr>
              <a:t> Use </a:t>
            </a:r>
            <a:r>
              <a:rPr lang="en-US" b="1" i="0" dirty="0">
                <a:solidFill>
                  <a:srgbClr val="000000"/>
                </a:solidFill>
                <a:effectLst/>
                <a:latin typeface="Times New Roman" panose="02020603050405020304" pitchFamily="18" charset="0"/>
              </a:rPr>
              <a:t>side-by-side bar charts</a:t>
            </a:r>
            <a:r>
              <a:rPr lang="en-US" b="0" i="0" dirty="0">
                <a:solidFill>
                  <a:srgbClr val="000000"/>
                </a:solidFill>
                <a:effectLst/>
                <a:latin typeface="Times New Roman" panose="02020603050405020304" pitchFamily="18" charset="0"/>
              </a:rPr>
              <a:t> or another chart type that allows for easier comparison of individual groups.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12</a:t>
            </a:fld>
            <a:endParaRPr lang="en-US"/>
          </a:p>
        </p:txBody>
      </p:sp>
    </p:spTree>
    <p:extLst>
      <p:ext uri="{BB962C8B-B14F-4D97-AF65-F5344CB8AC3E}">
        <p14:creationId xmlns:p14="http://schemas.microsoft.com/office/powerpoint/2010/main" val="216917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Graphs to Avoid:</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3D Bar Charts:</a:t>
            </a:r>
            <a:r>
              <a:rPr lang="en-US" b="0" i="0" dirty="0">
                <a:solidFill>
                  <a:srgbClr val="000000"/>
                </a:solidFill>
                <a:effectLst/>
                <a:latin typeface="Times New Roman" panose="02020603050405020304" pitchFamily="18" charset="0"/>
              </a:rPr>
              <a:t> The left chart uses a 3D effect, which can distort the perception of bar heights, making comparisons between values harder.</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Avoid 3D charts and opt for simpler 2D bar charts, as shown on the right, for a clearer and more accurate representation of data. The 2D version eliminates unnecessary visual distortions and makes it easier to compare values across months.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39</a:t>
            </a:fld>
            <a:endParaRPr lang="en-US"/>
          </a:p>
        </p:txBody>
      </p:sp>
    </p:spTree>
    <p:extLst>
      <p:ext uri="{BB962C8B-B14F-4D97-AF65-F5344CB8AC3E}">
        <p14:creationId xmlns:p14="http://schemas.microsoft.com/office/powerpoint/2010/main" val="238093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Recap of Key Learnings: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Use </a:t>
            </a:r>
            <a:r>
              <a:rPr lang="en-US" b="1" i="0" dirty="0">
                <a:solidFill>
                  <a:srgbClr val="000000"/>
                </a:solidFill>
                <a:effectLst/>
                <a:latin typeface="Times New Roman" panose="02020603050405020304" pitchFamily="18" charset="0"/>
              </a:rPr>
              <a:t>text</a:t>
            </a:r>
            <a:r>
              <a:rPr lang="en-US" b="0" i="0" dirty="0">
                <a:solidFill>
                  <a:srgbClr val="000000"/>
                </a:solidFill>
                <a:effectLst/>
                <a:latin typeface="Times New Roman" panose="02020603050405020304" pitchFamily="18" charset="0"/>
              </a:rPr>
              <a:t> for communicating one or two key numbers.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Tables</a:t>
            </a:r>
            <a:r>
              <a:rPr lang="en-US" b="0" i="0" dirty="0">
                <a:solidFill>
                  <a:srgbClr val="000000"/>
                </a:solidFill>
                <a:effectLst/>
                <a:latin typeface="Times New Roman" panose="02020603050405020304" pitchFamily="18" charset="0"/>
              </a:rPr>
              <a:t> are effective for verbal interaction and reading detailed data.</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Graphs</a:t>
            </a:r>
            <a:r>
              <a:rPr lang="en-US" b="0" i="0" dirty="0">
                <a:solidFill>
                  <a:srgbClr val="000000"/>
                </a:solidFill>
                <a:effectLst/>
                <a:latin typeface="Times New Roman" panose="02020603050405020304" pitchFamily="18" charset="0"/>
              </a:rPr>
              <a:t> work well with the visual system for faster processing of data.</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Four main classifications of visuals: </a:t>
            </a:r>
            <a:r>
              <a:rPr lang="en-US" b="1" i="0" dirty="0">
                <a:solidFill>
                  <a:srgbClr val="000000"/>
                </a:solidFill>
                <a:effectLst/>
                <a:latin typeface="Times New Roman" panose="02020603050405020304" pitchFamily="18" charset="0"/>
              </a:rPr>
              <a:t>Point, Lines, Bars, Area</a:t>
            </a:r>
            <a:r>
              <a:rPr lang="en-US" b="0" i="0" dirty="0">
                <a:solidFill>
                  <a:srgbClr val="000000"/>
                </a:solidFill>
                <a:effectLst/>
                <a:latin typeface="Times New Roman" panose="02020603050405020304" pitchFamily="18" charset="0"/>
              </a:rPr>
              <a: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Avoid using </a:t>
            </a:r>
            <a:r>
              <a:rPr lang="en-US" b="1" i="0" dirty="0">
                <a:solidFill>
                  <a:srgbClr val="000000"/>
                </a:solidFill>
                <a:effectLst/>
                <a:latin typeface="Times New Roman" panose="02020603050405020304" pitchFamily="18" charset="0"/>
              </a:rPr>
              <a:t>Pie charts, Donut charts, 3D charts</a:t>
            </a:r>
            <a:r>
              <a:rPr lang="en-US" b="0" i="0" dirty="0">
                <a:solidFill>
                  <a:srgbClr val="000000"/>
                </a:solidFill>
                <a:effectLst/>
                <a:latin typeface="Times New Roman" panose="02020603050405020304" pitchFamily="18" charset="0"/>
              </a:rPr>
              <a:t>, and other complex visuals for better clarity.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40</a:t>
            </a:fld>
            <a:endParaRPr lang="en-US"/>
          </a:p>
        </p:txBody>
      </p:sp>
    </p:spTree>
    <p:extLst>
      <p:ext uri="{BB962C8B-B14F-4D97-AF65-F5344CB8AC3E}">
        <p14:creationId xmlns:p14="http://schemas.microsoft.com/office/powerpoint/2010/main" val="1964551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Exercise:</a:t>
            </a:r>
            <a:r>
              <a:rPr lang="en-US" b="0" i="0" dirty="0">
                <a:solidFill>
                  <a:srgbClr val="000000"/>
                </a:solidFill>
                <a:effectLst/>
                <a:latin typeface="Times New Roman" panose="02020603050405020304" pitchFamily="18" charset="0"/>
              </a:rPr>
              <a:t> Focus on choosing the most appropriate visual for the data at hand.</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Consideration:</a:t>
            </a:r>
            <a:r>
              <a:rPr lang="en-US" b="0" i="0" dirty="0">
                <a:solidFill>
                  <a:srgbClr val="000000"/>
                </a:solidFill>
                <a:effectLst/>
                <a:latin typeface="Times New Roman" panose="02020603050405020304" pitchFamily="18" charset="0"/>
              </a:rPr>
              <a:t> Apply the principles discussed—choose visuals based on the type of data (categorical, time-series, comparison) and avoid unnecessary complexity (e.g., pie charts, 3D visuals) to ensure clarity and effectiveness in communication.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41</a:t>
            </a:fld>
            <a:endParaRPr lang="en-US"/>
          </a:p>
        </p:txBody>
      </p:sp>
    </p:spTree>
    <p:extLst>
      <p:ext uri="{BB962C8B-B14F-4D97-AF65-F5344CB8AC3E}">
        <p14:creationId xmlns:p14="http://schemas.microsoft.com/office/powerpoint/2010/main" val="272217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Simplify visuals by removing unnecessary elements that do not add value to the data story.</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Eliminate gridlines, excessive labels, decorative elements, and other clutter to ensure the audience focuses on the most important insights without distractions.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42</a:t>
            </a:fld>
            <a:endParaRPr lang="en-US"/>
          </a:p>
        </p:txBody>
      </p:sp>
    </p:spTree>
    <p:extLst>
      <p:ext uri="{BB962C8B-B14F-4D97-AF65-F5344CB8AC3E}">
        <p14:creationId xmlns:p14="http://schemas.microsoft.com/office/powerpoint/2010/main" val="284777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Each visual element adds cognitive load to the audience.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This chart demonstrates unnecessary elements, such as extra labels, markers, shading, and text, which can distract from the key message. Simplify visuals to reduce cognitive load and help the audience focus on the essential data insights.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43</a:t>
            </a:fld>
            <a:endParaRPr lang="en-US"/>
          </a:p>
        </p:txBody>
      </p:sp>
    </p:spTree>
    <p:extLst>
      <p:ext uri="{BB962C8B-B14F-4D97-AF65-F5344CB8AC3E}">
        <p14:creationId xmlns:p14="http://schemas.microsoft.com/office/powerpoint/2010/main" val="4275791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Principles of Visual Perception: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Principles:</a:t>
            </a:r>
            <a:r>
              <a:rPr lang="en-US" b="0" i="0" dirty="0">
                <a:solidFill>
                  <a:srgbClr val="000000"/>
                </a:solidFill>
                <a:effectLst/>
                <a:latin typeface="Times New Roman" panose="02020603050405020304" pitchFamily="18" charset="0"/>
              </a:rPr>
              <a:t> Proximity, Similarity, Enclosure, Closure, Continuity, Connection.</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These principles help in understanding how the audience processes visuals. By applying these principles, you can identify unnecessary elements and simplify your visuals, making them more intuitive and easier to understand.</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44</a:t>
            </a:fld>
            <a:endParaRPr lang="en-US"/>
          </a:p>
        </p:txBody>
      </p:sp>
    </p:spTree>
    <p:extLst>
      <p:ext uri="{BB962C8B-B14F-4D97-AF65-F5344CB8AC3E}">
        <p14:creationId xmlns:p14="http://schemas.microsoft.com/office/powerpoint/2010/main" val="2075373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Proximity:</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Concept:</a:t>
            </a:r>
            <a:r>
              <a:rPr lang="en-US" b="0" i="0" dirty="0">
                <a:solidFill>
                  <a:srgbClr val="000000"/>
                </a:solidFill>
                <a:effectLst/>
                <a:latin typeface="Times New Roman" panose="02020603050405020304" pitchFamily="18" charset="0"/>
              </a:rPr>
              <a:t> Objects that are close to one another are perceived as part of the same group.</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Utilize proximity to naturally organize information, allowing viewers to quickly group related elements without the need for additional lines or markers. This reduces clutter and enhances visual clarity.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45</a:t>
            </a:fld>
            <a:endParaRPr lang="en-US"/>
          </a:p>
        </p:txBody>
      </p:sp>
    </p:spTree>
    <p:extLst>
      <p:ext uri="{BB962C8B-B14F-4D97-AF65-F5344CB8AC3E}">
        <p14:creationId xmlns:p14="http://schemas.microsoft.com/office/powerpoint/2010/main" val="1778420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Similarity:</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Core Idea:</a:t>
            </a:r>
            <a:r>
              <a:rPr lang="en-US" b="0" i="0" dirty="0">
                <a:solidFill>
                  <a:srgbClr val="000000"/>
                </a:solidFill>
                <a:effectLst/>
                <a:latin typeface="Times New Roman" panose="02020603050405020304" pitchFamily="18" charset="0"/>
              </a:rPr>
              <a:t> Elements that are visually similar (in shape, color, or size) are perceived as related or grouped.</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Use similarity to organize data visually. By making related items look similar, you reduce clutter and help the audience quickly identify patterns or relationships in the data.</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46</a:t>
            </a:fld>
            <a:endParaRPr lang="en-US"/>
          </a:p>
        </p:txBody>
      </p:sp>
    </p:spTree>
    <p:extLst>
      <p:ext uri="{BB962C8B-B14F-4D97-AF65-F5344CB8AC3E}">
        <p14:creationId xmlns:p14="http://schemas.microsoft.com/office/powerpoint/2010/main" val="3481821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Enclosure: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Core Idea:</a:t>
            </a:r>
            <a:r>
              <a:rPr lang="en-US" b="0" i="0" dirty="0">
                <a:solidFill>
                  <a:srgbClr val="000000"/>
                </a:solidFill>
                <a:effectLst/>
                <a:latin typeface="Times New Roman" panose="02020603050405020304" pitchFamily="18" charset="0"/>
              </a:rPr>
              <a:t> Elements enclosed by a boundary are perceived as a group.</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Use enclosures like boxes or shading to visually group related elements, making it easier for the audience to understand relationships and reducing clutter by naturally guiding their attention to specific areas.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47</a:t>
            </a:fld>
            <a:endParaRPr lang="en-US"/>
          </a:p>
        </p:txBody>
      </p:sp>
    </p:spTree>
    <p:extLst>
      <p:ext uri="{BB962C8B-B14F-4D97-AF65-F5344CB8AC3E}">
        <p14:creationId xmlns:p14="http://schemas.microsoft.com/office/powerpoint/2010/main" val="3730430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Closure: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Core Idea:</a:t>
            </a:r>
            <a:r>
              <a:rPr lang="en-US" b="0" i="0" dirty="0">
                <a:solidFill>
                  <a:srgbClr val="000000"/>
                </a:solidFill>
                <a:effectLst/>
                <a:latin typeface="Times New Roman" panose="02020603050405020304" pitchFamily="18" charset="0"/>
              </a:rPr>
              <a:t> The mind tends to complete incomplete shapes to form a whole.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Use the principle of closure to imply boundaries without explicitly drawing them. This can help reduce visual clutter while still conveying structure, allowing the audience to interpret the visual with minimal distractions.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48</a:t>
            </a:fld>
            <a:endParaRPr lang="en-US"/>
          </a:p>
        </p:txBody>
      </p:sp>
    </p:spTree>
    <p:extLst>
      <p:ext uri="{BB962C8B-B14F-4D97-AF65-F5344CB8AC3E}">
        <p14:creationId xmlns:p14="http://schemas.microsoft.com/office/powerpoint/2010/main" val="178678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Why this is a bad chart:</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a:t>
            </a:r>
            <a:r>
              <a:rPr lang="en-US" b="1" i="0" dirty="0">
                <a:solidFill>
                  <a:srgbClr val="000000"/>
                </a:solidFill>
                <a:effectLst/>
                <a:latin typeface="Times New Roman" panose="02020603050405020304" pitchFamily="18" charset="0"/>
              </a:rPr>
              <a:t>line chart</a:t>
            </a:r>
            <a:r>
              <a:rPr lang="en-US" b="0" i="0" dirty="0">
                <a:solidFill>
                  <a:srgbClr val="000000"/>
                </a:solidFill>
                <a:effectLst/>
                <a:latin typeface="Times New Roman" panose="02020603050405020304" pitchFamily="18" charset="0"/>
              </a:rPr>
              <a:t> on the left lacks clarity in conveying the difference between Series 1 and Series 2; the lines are too close and colors don't create enough contrast.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a:t>
            </a:r>
            <a:r>
              <a:rPr lang="en-US" b="1" i="0" dirty="0">
                <a:solidFill>
                  <a:srgbClr val="000000"/>
                </a:solidFill>
                <a:effectLst/>
                <a:latin typeface="Times New Roman" panose="02020603050405020304" pitchFamily="18" charset="0"/>
              </a:rPr>
              <a:t>table</a:t>
            </a:r>
            <a:r>
              <a:rPr lang="en-US" b="0" i="0" dirty="0">
                <a:solidFill>
                  <a:srgbClr val="000000"/>
                </a:solidFill>
                <a:effectLst/>
                <a:latin typeface="Times New Roman" panose="02020603050405020304" pitchFamily="18" charset="0"/>
              </a:rPr>
              <a:t> on the right is dense and hard to read, making it difficult to draw quick insights from the data over time.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Recommendation:</a:t>
            </a:r>
            <a:r>
              <a:rPr lang="en-US" b="0" i="0" dirty="0">
                <a:solidFill>
                  <a:srgbClr val="000000"/>
                </a:solidFill>
                <a:effectLst/>
                <a:latin typeface="Times New Roman" panose="02020603050405020304" pitchFamily="18" charset="0"/>
              </a:rPr>
              <a:t> For the line chart, adjust colors for better contrast and consider adding markers or labels. Replace the table with </a:t>
            </a:r>
            <a:r>
              <a:rPr lang="en-US" b="1" i="0" dirty="0">
                <a:solidFill>
                  <a:srgbClr val="000000"/>
                </a:solidFill>
                <a:effectLst/>
                <a:latin typeface="Times New Roman" panose="02020603050405020304" pitchFamily="18" charset="0"/>
              </a:rPr>
              <a:t>bar charts</a:t>
            </a:r>
            <a:r>
              <a:rPr lang="en-US" b="0" i="0" dirty="0">
                <a:solidFill>
                  <a:srgbClr val="000000"/>
                </a:solidFill>
                <a:effectLst/>
                <a:latin typeface="Times New Roman" panose="02020603050405020304" pitchFamily="18" charset="0"/>
              </a:rPr>
              <a:t> for easier comparison of branch performance over months.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13</a:t>
            </a:fld>
            <a:endParaRPr lang="en-US"/>
          </a:p>
        </p:txBody>
      </p:sp>
    </p:spTree>
    <p:extLst>
      <p:ext uri="{BB962C8B-B14F-4D97-AF65-F5344CB8AC3E}">
        <p14:creationId xmlns:p14="http://schemas.microsoft.com/office/powerpoint/2010/main" val="1369527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Continuity:</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Core Idea:</a:t>
            </a:r>
            <a:r>
              <a:rPr lang="en-US" b="0" i="0" dirty="0">
                <a:solidFill>
                  <a:srgbClr val="000000"/>
                </a:solidFill>
                <a:effectLst/>
                <a:latin typeface="Times New Roman" panose="02020603050405020304" pitchFamily="18" charset="0"/>
              </a:rPr>
              <a:t> Elements arranged on a line or curve are perceived as more related than those not on the line.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Continuity helps guide the viewer's eye along a path, such as following the bar lengths in the market share example. You can reduce visual clutter by implying structure (like an axis) without explicitly including it, allowing for a cleaner design while still ensuring clarity.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49</a:t>
            </a:fld>
            <a:endParaRPr lang="en-US"/>
          </a:p>
        </p:txBody>
      </p:sp>
    </p:spTree>
    <p:extLst>
      <p:ext uri="{BB962C8B-B14F-4D97-AF65-F5344CB8AC3E}">
        <p14:creationId xmlns:p14="http://schemas.microsoft.com/office/powerpoint/2010/main" val="3703490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Gestalt’s Principle of Connection: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Core Idea:</a:t>
            </a:r>
            <a:r>
              <a:rPr lang="en-US" b="0" i="0" dirty="0">
                <a:solidFill>
                  <a:srgbClr val="000000"/>
                </a:solidFill>
                <a:effectLst/>
                <a:latin typeface="Times New Roman" panose="02020603050405020304" pitchFamily="18" charset="0"/>
              </a:rPr>
              <a:t> Elements that are visually connected (by lines or other features) are perceived as related.</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Use connections like lines to group related data points or guide the viewer's interpretation. This can help convey relationships more clearly without adding unnecessary visual clutter, as demonstrated by connecting dots in a scatter plot.</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50</a:t>
            </a:fld>
            <a:endParaRPr lang="en-US"/>
          </a:p>
        </p:txBody>
      </p:sp>
    </p:spTree>
    <p:extLst>
      <p:ext uri="{BB962C8B-B14F-4D97-AF65-F5344CB8AC3E}">
        <p14:creationId xmlns:p14="http://schemas.microsoft.com/office/powerpoint/2010/main" val="2636794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Survey Feedback Visualization: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"Demonstration of results" is the most important factor considered by nonprofits when selecting a vendor.</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chart clearly shows the importance of different attributes, with annotations guiding the audience to key insights. The visual avoids clutter by using clear labels and focusing on the most significant findings, enhancing comprehension.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51</a:t>
            </a:fld>
            <a:endParaRPr lang="en-US"/>
          </a:p>
        </p:txBody>
      </p:sp>
    </p:spTree>
    <p:extLst>
      <p:ext uri="{BB962C8B-B14F-4D97-AF65-F5344CB8AC3E}">
        <p14:creationId xmlns:p14="http://schemas.microsoft.com/office/powerpoint/2010/main" val="3191737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Survey Results Visualization: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"Demonstration of results" is the top priority when selecting a provider, cited by the majority of respondents.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chart uses minimal clutter with clear labels and effective use of space to highlight key survey findings, particularly drawing attention to the top attributes that matter most to nonprofits in vendor selection.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52</a:t>
            </a:fld>
            <a:endParaRPr lang="en-US"/>
          </a:p>
        </p:txBody>
      </p:sp>
    </p:spTree>
    <p:extLst>
      <p:ext uri="{BB962C8B-B14F-4D97-AF65-F5344CB8AC3E}">
        <p14:creationId xmlns:p14="http://schemas.microsoft.com/office/powerpoint/2010/main" val="1300983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"Demonstration of results" is the most important factor when selecting a provider, cited by a large majority of respondents.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visual is clear and uncluttered, using bars and annotations to emphasize the most relevant insights, particularly highlighting how certain hypothesized important factors, like affordability, were less frequently selected than expected.</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53</a:t>
            </a:fld>
            <a:endParaRPr lang="en-US"/>
          </a:p>
        </p:txBody>
      </p:sp>
    </p:spTree>
    <p:extLst>
      <p:ext uri="{BB962C8B-B14F-4D97-AF65-F5344CB8AC3E}">
        <p14:creationId xmlns:p14="http://schemas.microsoft.com/office/powerpoint/2010/main" val="2599591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"Demonstration of results" is the most critical factor in provider selection, standing out clearly in the visual.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use of color highlights the most important attributes (demonstration of results and content expertise) while de-emphasizing less critical ones (affordability, previous work together), guiding the audience to focus on the main takeaway without clutter.</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54</a:t>
            </a:fld>
            <a:endParaRPr lang="en-US"/>
          </a:p>
        </p:txBody>
      </p:sp>
    </p:spTree>
    <p:extLst>
      <p:ext uri="{BB962C8B-B14F-4D97-AF65-F5344CB8AC3E}">
        <p14:creationId xmlns:p14="http://schemas.microsoft.com/office/powerpoint/2010/main" val="1791248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"Demonstration of results" ranks as the top priority for service provider selection, with over 70% of respondents selecting it.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use of color to emphasize important findings (e.g., demonstration of results in blue, affordability in orange) helps direct attention to the key messages, while less significant factors are de-emphasized, maintaining clarity and reducing clutter.</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55</a:t>
            </a:fld>
            <a:endParaRPr lang="en-US"/>
          </a:p>
        </p:txBody>
      </p:sp>
    </p:spTree>
    <p:extLst>
      <p:ext uri="{BB962C8B-B14F-4D97-AF65-F5344CB8AC3E}">
        <p14:creationId xmlns:p14="http://schemas.microsoft.com/office/powerpoint/2010/main" val="1049316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"Demonstration of results" is the most important factor in selecting a service provider, as highlighted by over 70% of respondents.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Color emphasis on critical insights (blue for "Demonstration of results" and orange for "Affordability and experience") helps prioritize key takeaways, while the layout remains clean and free of unnecessary visual elements, ensuring clarity.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56</a:t>
            </a:fld>
            <a:endParaRPr lang="en-US"/>
          </a:p>
        </p:txBody>
      </p:sp>
    </p:spTree>
    <p:extLst>
      <p:ext uri="{BB962C8B-B14F-4D97-AF65-F5344CB8AC3E}">
        <p14:creationId xmlns:p14="http://schemas.microsoft.com/office/powerpoint/2010/main" val="3032862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Insight:</a:t>
            </a:r>
            <a:r>
              <a:rPr lang="en-US" b="0" i="0" dirty="0">
                <a:solidFill>
                  <a:srgbClr val="000000"/>
                </a:solidFill>
                <a:effectLst/>
                <a:latin typeface="Times New Roman" panose="02020603050405020304" pitchFamily="18" charset="0"/>
              </a:rPr>
              <a:t> The "Demonstration of results" is the top factor for selecting a service provider, cited by the highest percentage of respondents.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visual uses a clear, uncluttered bar chart to emphasize the top factors, with the use of color and annotations guiding the audience's attention to the most important attributes while minimizing distractions.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57</a:t>
            </a:fld>
            <a:endParaRPr lang="en-US"/>
          </a:p>
        </p:txBody>
      </p:sp>
    </p:spTree>
    <p:extLst>
      <p:ext uri="{BB962C8B-B14F-4D97-AF65-F5344CB8AC3E}">
        <p14:creationId xmlns:p14="http://schemas.microsoft.com/office/powerpoint/2010/main" val="4000683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Alignment:</a:t>
            </a:r>
            <a:r>
              <a:rPr lang="en-US" b="0" i="0" dirty="0">
                <a:solidFill>
                  <a:srgbClr val="000000"/>
                </a:solidFill>
                <a:effectLst/>
                <a:latin typeface="Times New Roman" panose="02020603050405020304" pitchFamily="18" charset="0"/>
              </a:rPr>
              <a:t> Ensures clear and efficient reading by guiding the viewer's eye in a logical flow (e.g., Z-pattern). Avoid diagonal elements that can slow reading.</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White Space:</a:t>
            </a:r>
            <a:r>
              <a:rPr lang="en-US" b="0" i="0" dirty="0">
                <a:solidFill>
                  <a:srgbClr val="000000"/>
                </a:solidFill>
                <a:effectLst/>
                <a:latin typeface="Times New Roman" panose="02020603050405020304" pitchFamily="18" charset="0"/>
              </a:rPr>
              <a:t> Known as a visual "pause," it helps to emphasize key elements and should be preserved to prevent clutter and enhance focus.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58</a:t>
            </a:fld>
            <a:endParaRPr lang="en-US"/>
          </a:p>
        </p:txBody>
      </p:sp>
    </p:spTree>
    <p:extLst>
      <p:ext uri="{BB962C8B-B14F-4D97-AF65-F5344CB8AC3E}">
        <p14:creationId xmlns:p14="http://schemas.microsoft.com/office/powerpoint/2010/main" val="380998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Storytelling is a learned skill, not an innate talent.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Encourage the audience by emphasizing that although storytelling with data may not come naturally, it can be mastered through practice and learning.</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14</a:t>
            </a:fld>
            <a:endParaRPr lang="en-US"/>
          </a:p>
        </p:txBody>
      </p:sp>
    </p:spTree>
    <p:extLst>
      <p:ext uri="{BB962C8B-B14F-4D97-AF65-F5344CB8AC3E}">
        <p14:creationId xmlns:p14="http://schemas.microsoft.com/office/powerpoint/2010/main" val="157231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Exercise:</a:t>
            </a:r>
            <a:r>
              <a:rPr lang="en-US" b="0" i="0" dirty="0">
                <a:solidFill>
                  <a:srgbClr val="000000"/>
                </a:solidFill>
                <a:effectLst/>
                <a:latin typeface="Times New Roman" panose="02020603050405020304" pitchFamily="18" charset="0"/>
              </a:rPr>
              <a:t> Declutter a chart by following these steps: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Remove unnecessary chart borders.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Eliminate gridlines to reduce visual distractions.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Remove extra data markers.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Simplify axis labels.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Directly label data points for clarity.</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Use a consistent color scheme to maintain focus and coherence.</a:t>
            </a:r>
          </a:p>
          <a:p>
            <a:pPr algn="l"/>
            <a:r>
              <a:rPr lang="en-US" b="0" i="0" dirty="0">
                <a:solidFill>
                  <a:srgbClr val="000000"/>
                </a:solidFill>
                <a:effectLst/>
                <a:latin typeface="Times New Roman" panose="02020603050405020304" pitchFamily="18" charset="0"/>
              </a:rPr>
              <a:t>This step-by-step approach helps apply Gestalt’s principles to streamline visuals effectively.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59</a:t>
            </a:fld>
            <a:endParaRPr lang="en-US"/>
          </a:p>
        </p:txBody>
      </p:sp>
    </p:spTree>
    <p:extLst>
      <p:ext uri="{BB962C8B-B14F-4D97-AF65-F5344CB8AC3E}">
        <p14:creationId xmlns:p14="http://schemas.microsoft.com/office/powerpoint/2010/main" val="3074595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Learnings Recap:</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Every element in a chart adds cognitive load to your audience.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Gestalt’s Principles of Visual Perception help in organizing and simplifying visuals.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Importance of alignment and white space for readability and focus.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Step-by-step approach to decluttering charts for clearer communication.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60</a:t>
            </a:fld>
            <a:endParaRPr lang="en-US"/>
          </a:p>
        </p:txBody>
      </p:sp>
    </p:spTree>
    <p:extLst>
      <p:ext uri="{BB962C8B-B14F-4D97-AF65-F5344CB8AC3E}">
        <p14:creationId xmlns:p14="http://schemas.microsoft.com/office/powerpoint/2010/main" val="1237029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Focus on directing the audience’s attention to the most important parts of your visuals.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Use techniques like color contrast, annotations, and layout to emphasize key insights and guide your audience's eye to where it matters most in the data.</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61</a:t>
            </a:fld>
            <a:endParaRPr lang="en-US"/>
          </a:p>
        </p:txBody>
      </p:sp>
    </p:spTree>
    <p:extLst>
      <p:ext uri="{BB962C8B-B14F-4D97-AF65-F5344CB8AC3E}">
        <p14:creationId xmlns:p14="http://schemas.microsoft.com/office/powerpoint/2010/main" val="1441284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Pre-attentive Attributes</a:t>
            </a:r>
            <a:r>
              <a:rPr lang="en-US" b="0" i="0" dirty="0">
                <a:solidFill>
                  <a:srgbClr val="000000"/>
                </a:solidFill>
                <a:effectLst/>
                <a:latin typeface="Times New Roman" panose="02020603050405020304" pitchFamily="18" charset="0"/>
              </a:rPr>
              <a:t> are key tools to direct the audience’s focus in visuals. These include: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Position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Color</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Orientation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Size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Shape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Movement</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Usage: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Direct audience focus to specific areas of the visual.</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Create a visual hierarchy to guide how the audience processes the information.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62</a:t>
            </a:fld>
            <a:endParaRPr lang="en-US"/>
          </a:p>
        </p:txBody>
      </p:sp>
    </p:spTree>
    <p:extLst>
      <p:ext uri="{BB962C8B-B14F-4D97-AF65-F5344CB8AC3E}">
        <p14:creationId xmlns:p14="http://schemas.microsoft.com/office/powerpoint/2010/main" val="357217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Pre-attentive Attributes in Action: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This slide demonstrates how pre-attentive attributes like </a:t>
            </a:r>
            <a:r>
              <a:rPr lang="en-US" b="1" i="0" dirty="0">
                <a:solidFill>
                  <a:srgbClr val="000000"/>
                </a:solidFill>
                <a:effectLst/>
                <a:latin typeface="Times New Roman" panose="02020603050405020304" pitchFamily="18" charset="0"/>
              </a:rPr>
              <a:t>color</a:t>
            </a:r>
            <a:r>
              <a:rPr lang="en-US" b="0" i="0" dirty="0">
                <a:solidFill>
                  <a:srgbClr val="000000"/>
                </a:solidFill>
                <a:effectLst/>
                <a:latin typeface="Times New Roman" panose="02020603050405020304" pitchFamily="18" charset="0"/>
              </a:rPr>
              <a:t> and </a:t>
            </a:r>
            <a:r>
              <a:rPr lang="en-US" b="1" i="0" dirty="0">
                <a:solidFill>
                  <a:srgbClr val="000000"/>
                </a:solidFill>
                <a:effectLst/>
                <a:latin typeface="Times New Roman" panose="02020603050405020304" pitchFamily="18" charset="0"/>
              </a:rPr>
              <a:t>size</a:t>
            </a:r>
            <a:r>
              <a:rPr lang="en-US" b="0" i="0" dirty="0">
                <a:solidFill>
                  <a:srgbClr val="000000"/>
                </a:solidFill>
                <a:effectLst/>
                <a:latin typeface="Times New Roman" panose="02020603050405020304" pitchFamily="18" charset="0"/>
              </a:rPr>
              <a:t> make it easier and faster to identify specific information (in this case, counting the number of 3s).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These attributes help direct the audience’s attention to the most relevant parts of the data, improving clarity and speed of comprehension.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63</a:t>
            </a:fld>
            <a:endParaRPr lang="en-US"/>
          </a:p>
        </p:txBody>
      </p:sp>
    </p:spTree>
    <p:extLst>
      <p:ext uri="{BB962C8B-B14F-4D97-AF65-F5344CB8AC3E}">
        <p14:creationId xmlns:p14="http://schemas.microsoft.com/office/powerpoint/2010/main" val="2463484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Pre-attentive Attributes:</a:t>
            </a:r>
            <a:r>
              <a:rPr lang="en-US" b="0" i="0" dirty="0">
                <a:solidFill>
                  <a:srgbClr val="000000"/>
                </a:solidFill>
                <a:effectLst/>
                <a:latin typeface="Times New Roman" panose="02020603050405020304" pitchFamily="18" charset="0"/>
              </a:rPr>
              <a:t> The slide demonstrates various visual attributes (e.g., length, width, orientation, size, curvature, enclosure, blur, shape) that can be used to signal where the audience should focus.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These attributes help guide the viewer's attention quickly and efficiently, making it easier to identify key information in a visual representation.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64</a:t>
            </a:fld>
            <a:endParaRPr lang="en-US"/>
          </a:p>
        </p:txBody>
      </p:sp>
    </p:spTree>
    <p:extLst>
      <p:ext uri="{BB962C8B-B14F-4D97-AF65-F5344CB8AC3E}">
        <p14:creationId xmlns:p14="http://schemas.microsoft.com/office/powerpoint/2010/main" val="3016486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Color:</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Use color sparingly and thoughtfully.</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Ensure consistency, consider colorblindness, and be aware of the emotional tone conveyed by colors.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Leverage brand colors selectively for emphasis.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Position: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Use the Z-pattern for reading flow.</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Place key takeaways or actions at the top.</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Be mindful of the positioning of elements to guide the audience’s focus effectively.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65</a:t>
            </a:fld>
            <a:endParaRPr lang="en-US"/>
          </a:p>
        </p:txBody>
      </p:sp>
    </p:spTree>
    <p:extLst>
      <p:ext uri="{BB962C8B-B14F-4D97-AF65-F5344CB8AC3E}">
        <p14:creationId xmlns:p14="http://schemas.microsoft.com/office/powerpoint/2010/main" val="3531085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Demonstrating the Impact of Pre-attentive Attributes: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left chart lacks pre-attentive attributes, making it harder to interpret key insights.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 right chart uses color and annotations to highlight an important data point—a significant revenue dip in March—making it easier for the audience to focus on the critical information.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66</a:t>
            </a:fld>
            <a:endParaRPr lang="en-US"/>
          </a:p>
        </p:txBody>
      </p:sp>
    </p:spTree>
    <p:extLst>
      <p:ext uri="{BB962C8B-B14F-4D97-AF65-F5344CB8AC3E}">
        <p14:creationId xmlns:p14="http://schemas.microsoft.com/office/powerpoint/2010/main" val="3627809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Recap of Key Learnings: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Pre-attentive attributes (color, size, position) help guide the audience’s focus.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These attributes are crucial for ensuring that the audience sees and processes the most important information first.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Always test to ensure pre-attentive attributes are directing focus as intended.</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67</a:t>
            </a:fld>
            <a:endParaRPr lang="en-US"/>
          </a:p>
        </p:txBody>
      </p:sp>
    </p:spTree>
    <p:extLst>
      <p:ext uri="{BB962C8B-B14F-4D97-AF65-F5344CB8AC3E}">
        <p14:creationId xmlns:p14="http://schemas.microsoft.com/office/powerpoint/2010/main" val="1900867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This slide introduces the importance of showcasing design skills when creating visualizations.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Effective design principles, such as minimalism, clarity, and thoughtful use of pre-attentive attributes, are essential for creating visuals that communicate data clearly and engage the audience.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68</a:t>
            </a:fld>
            <a:endParaRPr lang="en-US"/>
          </a:p>
        </p:txBody>
      </p:sp>
    </p:spTree>
    <p:extLst>
      <p:ext uri="{BB962C8B-B14F-4D97-AF65-F5344CB8AC3E}">
        <p14:creationId xmlns:p14="http://schemas.microsoft.com/office/powerpoint/2010/main" val="250878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Key Steps in Learning Storytelling with Data:</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Know the context</a:t>
            </a:r>
            <a:r>
              <a:rPr lang="en-US" b="0" i="0" dirty="0">
                <a:solidFill>
                  <a:srgbClr val="000000"/>
                </a:solidFill>
                <a:effectLst/>
                <a:latin typeface="Times New Roman" panose="02020603050405020304" pitchFamily="18" charset="0"/>
              </a:rPr>
              <a:t> – Understand the data and its significance.</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Choose appropriate visuals</a:t>
            </a:r>
            <a:r>
              <a:rPr lang="en-US" b="0" i="0" dirty="0">
                <a:solidFill>
                  <a:srgbClr val="000000"/>
                </a:solidFill>
                <a:effectLst/>
                <a:latin typeface="Times New Roman" panose="02020603050405020304" pitchFamily="18" charset="0"/>
              </a:rPr>
              <a:t> – Select charts or graphs that best represent the data.</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Remove clutter from visuals</a:t>
            </a:r>
            <a:r>
              <a:rPr lang="en-US" b="0" i="0" dirty="0">
                <a:solidFill>
                  <a:srgbClr val="000000"/>
                </a:solidFill>
                <a:effectLst/>
                <a:latin typeface="Times New Roman" panose="02020603050405020304" pitchFamily="18" charset="0"/>
              </a:rPr>
              <a:t> – Simplify visuals to enhance clarity.</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Direct audience’s focus</a:t>
            </a:r>
            <a:r>
              <a:rPr lang="en-US" b="0" i="0" dirty="0">
                <a:solidFill>
                  <a:srgbClr val="000000"/>
                </a:solidFill>
                <a:effectLst/>
                <a:latin typeface="Times New Roman" panose="02020603050405020304" pitchFamily="18" charset="0"/>
              </a:rPr>
              <a:t> – Use design techniques to highlight key insights.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Show designing skills</a:t>
            </a:r>
            <a:r>
              <a:rPr lang="en-US" b="0" i="0" dirty="0">
                <a:solidFill>
                  <a:srgbClr val="000000"/>
                </a:solidFill>
                <a:effectLst/>
                <a:latin typeface="Times New Roman" panose="02020603050405020304" pitchFamily="18" charset="0"/>
              </a:rPr>
              <a:t> – Ensure visuals are not only functional but also visually appealing.</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Tell your story</a:t>
            </a:r>
            <a:r>
              <a:rPr lang="en-US" b="0" i="0" dirty="0">
                <a:solidFill>
                  <a:srgbClr val="000000"/>
                </a:solidFill>
                <a:effectLst/>
                <a:latin typeface="Times New Roman" panose="02020603050405020304" pitchFamily="18" charset="0"/>
              </a:rPr>
              <a:t> – Use the data visuals to narrate a compelling and insightful story.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15</a:t>
            </a:fld>
            <a:endParaRPr lang="en-US"/>
          </a:p>
        </p:txBody>
      </p:sp>
    </p:spTree>
    <p:extLst>
      <p:ext uri="{BB962C8B-B14F-4D97-AF65-F5344CB8AC3E}">
        <p14:creationId xmlns:p14="http://schemas.microsoft.com/office/powerpoint/2010/main" val="42540656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Form Follows Function:</a:t>
            </a:r>
            <a:r>
              <a:rPr lang="en-US" b="0" i="0" dirty="0">
                <a:solidFill>
                  <a:srgbClr val="000000"/>
                </a:solidFill>
                <a:effectLst/>
                <a:latin typeface="Times New Roman" panose="02020603050405020304" pitchFamily="18" charset="0"/>
              </a:rPr>
              <a:t> Design should always prioritize functionality and clarity.</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Tools for Highlighting Elements: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Bold, italics, underline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Case and typeface</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Color</a:t>
            </a:r>
            <a:r>
              <a:rPr lang="en-US" b="0" i="0" dirty="0">
                <a:solidFill>
                  <a:srgbClr val="000000"/>
                </a:solidFill>
                <a:effectLst/>
                <a:latin typeface="Times New Roman" panose="02020603050405020304" pitchFamily="18" charset="0"/>
              </a:rPr>
              <a:t> and </a:t>
            </a:r>
            <a:r>
              <a:rPr lang="en-US" b="1" i="0" dirty="0">
                <a:solidFill>
                  <a:srgbClr val="000000"/>
                </a:solidFill>
                <a:effectLst/>
                <a:latin typeface="Times New Roman" panose="02020603050405020304" pitchFamily="18" charset="0"/>
              </a:rPr>
              <a:t>inversing elements</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Size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These design tools help emphasize important information, guiding the audience’s attention to key parts of the visual.</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69</a:t>
            </a:fld>
            <a:endParaRPr lang="en-US"/>
          </a:p>
        </p:txBody>
      </p:sp>
    </p:spTree>
    <p:extLst>
      <p:ext uri="{BB962C8B-B14F-4D97-AF65-F5344CB8AC3E}">
        <p14:creationId xmlns:p14="http://schemas.microsoft.com/office/powerpoint/2010/main" val="2405615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rPr>
              <a:t>Notes: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Affordances in Design:</a:t>
            </a:r>
            <a:endParaRPr lang="en-US" b="0" i="0" dirty="0">
              <a:solidFill>
                <a:srgbClr val="000000"/>
              </a:solidFill>
              <a:effectLst/>
              <a:latin typeface="Times New Roman" panose="02020603050405020304" pitchFamily="18" charset="0"/>
            </a:endParaRP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Eliminate distractions and focus on essential data.</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Recognize that not all data is equally important—summarize when detail is unnecessary.</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Consider the impact of removing elements: will it affect understanding?</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Push non-critical, background elements to secondary importance to maintain focus on key messages.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70</a:t>
            </a:fld>
            <a:endParaRPr lang="en-US"/>
          </a:p>
        </p:txBody>
      </p:sp>
    </p:spTree>
    <p:extLst>
      <p:ext uri="{BB962C8B-B14F-4D97-AF65-F5344CB8AC3E}">
        <p14:creationId xmlns:p14="http://schemas.microsoft.com/office/powerpoint/2010/main" val="3106131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Accessibility in Design: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Establish a clear visual hierarchy to guide the audience's attention.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Ensure legibility by selecting easy-to-read fonts and maintaining consistency in typeface and size.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Keep visuals clean and approachable for the audience.</a:t>
            </a:r>
          </a:p>
          <a:p>
            <a:pPr algn="l">
              <a:buFont typeface="Arial" panose="020B0604020202020204" pitchFamily="34" charset="0"/>
              <a:buChar char="•"/>
            </a:pPr>
            <a:r>
              <a:rPr lang="en-US" b="0" i="0" dirty="0" err="1">
                <a:solidFill>
                  <a:srgbClr val="000000"/>
                </a:solidFill>
                <a:effectLst/>
                <a:latin typeface="Times New Roman" panose="02020603050405020304" pitchFamily="18" charset="0"/>
              </a:rPr>
              <a:t>Opt</a:t>
            </a:r>
            <a:r>
              <a:rPr lang="en-US" b="0" i="0" dirty="0">
                <a:solidFill>
                  <a:srgbClr val="000000"/>
                </a:solidFill>
                <a:effectLst/>
                <a:latin typeface="Times New Roman" panose="02020603050405020304" pitchFamily="18" charset="0"/>
              </a:rPr>
              <a:t> for simple, concise language instead of complexity.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Remove unnecessary complexity; favor simplicity to enhance comprehension.</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71</a:t>
            </a:fld>
            <a:endParaRPr lang="en-US"/>
          </a:p>
        </p:txBody>
      </p:sp>
    </p:spTree>
    <p:extLst>
      <p:ext uri="{BB962C8B-B14F-4D97-AF65-F5344CB8AC3E}">
        <p14:creationId xmlns:p14="http://schemas.microsoft.com/office/powerpoint/2010/main" val="3631629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Aesthetics in Design: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Aesthetic designs are easier to use and more likely to be accepted over time.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They encourage creativity, problem-solving, and foster positive user relationships.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Good aesthetics can make users more forgiving of flaws.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Example: A visually appealing but flawed product may still be popular due to its design.</a:t>
            </a:r>
          </a:p>
          <a:p>
            <a:pPr algn="l"/>
            <a:r>
              <a:rPr lang="en-US" b="1" i="0" dirty="0">
                <a:solidFill>
                  <a:srgbClr val="000000"/>
                </a:solidFill>
                <a:effectLst/>
                <a:latin typeface="Times New Roman" panose="02020603050405020304" pitchFamily="18" charset="0"/>
              </a:rPr>
              <a:t>Key Elements of Aesthetic Data Visualization: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Color</a:t>
            </a:r>
            <a:r>
              <a:rPr lang="en-US" b="0" i="0" dirty="0">
                <a:solidFill>
                  <a:srgbClr val="000000"/>
                </a:solidFill>
                <a:effectLst/>
                <a:latin typeface="Times New Roman" panose="02020603050405020304" pitchFamily="18" charset="0"/>
              </a:rPr>
              <a:t>: Use color sparingly and purposefully to emphasize critical data.</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Alignment</a:t>
            </a:r>
            <a:r>
              <a:rPr lang="en-US" b="0" i="0" dirty="0">
                <a:solidFill>
                  <a:srgbClr val="000000"/>
                </a:solidFill>
                <a:effectLst/>
                <a:latin typeface="Times New Roman" panose="02020603050405020304" pitchFamily="18" charset="0"/>
              </a:rPr>
              <a:t>: Align elements to create unity and cohesion.</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White Space</a:t>
            </a:r>
            <a:r>
              <a:rPr lang="en-US" b="0" i="0" dirty="0">
                <a:solidFill>
                  <a:srgbClr val="000000"/>
                </a:solidFill>
                <a:effectLst/>
                <a:latin typeface="Times New Roman" panose="02020603050405020304" pitchFamily="18" charset="0"/>
              </a:rPr>
              <a:t>: Utilize white space effectively to reduce clutter and improve readability.</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72</a:t>
            </a:fld>
            <a:endParaRPr lang="en-US"/>
          </a:p>
        </p:txBody>
      </p:sp>
    </p:spTree>
    <p:extLst>
      <p:ext uri="{BB962C8B-B14F-4D97-AF65-F5344CB8AC3E}">
        <p14:creationId xmlns:p14="http://schemas.microsoft.com/office/powerpoint/2010/main" val="3821128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Acceptance in Design:</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rPr>
              <a:t>Resistance to change is common due to familiarity with current designs, which can make introducing new data visualizations challenging.</a:t>
            </a:r>
          </a:p>
          <a:p>
            <a:pPr algn="l"/>
            <a:r>
              <a:rPr lang="en-US" b="1" i="0" dirty="0">
                <a:solidFill>
                  <a:srgbClr val="000000"/>
                </a:solidFill>
                <a:effectLst/>
                <a:latin typeface="Times New Roman" panose="02020603050405020304" pitchFamily="18" charset="0"/>
              </a:rPr>
              <a:t>Strategies for Gaining Acceptance:</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Articulate Benefits</a:t>
            </a:r>
            <a:r>
              <a:rPr lang="en-US" b="0" i="0" dirty="0">
                <a:solidFill>
                  <a:srgbClr val="000000"/>
                </a:solidFill>
                <a:effectLst/>
                <a:latin typeface="Times New Roman" panose="02020603050405020304" pitchFamily="18" charset="0"/>
              </a:rPr>
              <a:t>: Clearly explain the advantages of the new approach to ease discomfort.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Side-by-Side Comparisons</a:t>
            </a:r>
            <a:r>
              <a:rPr lang="en-US" b="0" i="0" dirty="0">
                <a:solidFill>
                  <a:srgbClr val="000000"/>
                </a:solidFill>
                <a:effectLst/>
                <a:latin typeface="Times New Roman" panose="02020603050405020304" pitchFamily="18" charset="0"/>
              </a:rPr>
              <a:t>: Show before-and-after visuals to highlight improvements in the new design.</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Provide Multiple Options</a:t>
            </a:r>
            <a:r>
              <a:rPr lang="en-US" b="0" i="0" dirty="0">
                <a:solidFill>
                  <a:srgbClr val="000000"/>
                </a:solidFill>
                <a:effectLst/>
                <a:latin typeface="Times New Roman" panose="02020603050405020304" pitchFamily="18" charset="0"/>
              </a:rPr>
              <a:t>: Engage your audience by offering several design choices and gathering their input.</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73</a:t>
            </a:fld>
            <a:endParaRPr lang="en-US"/>
          </a:p>
        </p:txBody>
      </p:sp>
    </p:spTree>
    <p:extLst>
      <p:ext uri="{BB962C8B-B14F-4D97-AF65-F5344CB8AC3E}">
        <p14:creationId xmlns:p14="http://schemas.microsoft.com/office/powerpoint/2010/main" val="185295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Recap of Design Principles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Form follows function</a:t>
            </a:r>
            <a:r>
              <a:rPr lang="en-US" b="0" i="0" dirty="0">
                <a:solidFill>
                  <a:srgbClr val="000000"/>
                </a:solidFill>
                <a:effectLst/>
                <a:latin typeface="Times New Roman" panose="02020603050405020304" pitchFamily="18" charset="0"/>
              </a:rPr>
              <a:t>: Ensure that design serves its intended purpose.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Highlighting tools</a:t>
            </a:r>
            <a:r>
              <a:rPr lang="en-US" b="0" i="0" dirty="0">
                <a:solidFill>
                  <a:srgbClr val="000000"/>
                </a:solidFill>
                <a:effectLst/>
                <a:latin typeface="Times New Roman" panose="02020603050405020304" pitchFamily="18" charset="0"/>
              </a:rPr>
              <a:t>: Use tools like bold, italics, color, and size to emphasize important elements.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Eliminate distractions</a:t>
            </a:r>
            <a:r>
              <a:rPr lang="en-US" b="0" i="0" dirty="0">
                <a:solidFill>
                  <a:srgbClr val="000000"/>
                </a:solidFill>
                <a:effectLst/>
                <a:latin typeface="Times New Roman" panose="02020603050405020304" pitchFamily="18" charset="0"/>
              </a:rPr>
              <a:t>: Remove unnecessary elements to improve focus.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Visual hierarchy</a:t>
            </a:r>
            <a:r>
              <a:rPr lang="en-US" b="0" i="0" dirty="0">
                <a:solidFill>
                  <a:srgbClr val="000000"/>
                </a:solidFill>
                <a:effectLst/>
                <a:latin typeface="Times New Roman" panose="02020603050405020304" pitchFamily="18" charset="0"/>
              </a:rPr>
              <a:t>: Create a clear structure that guides the viewer's attention.</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Usability</a:t>
            </a:r>
            <a:r>
              <a:rPr lang="en-US" b="0" i="0" dirty="0">
                <a:solidFill>
                  <a:srgbClr val="000000"/>
                </a:solidFill>
                <a:effectLst/>
                <a:latin typeface="Times New Roman" panose="02020603050405020304" pitchFamily="18" charset="0"/>
              </a:rPr>
              <a:t>: Design with the user's needs in mind for easy interaction.</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Visual appeal</a:t>
            </a:r>
            <a:r>
              <a:rPr lang="en-US" b="0" i="0" dirty="0">
                <a:solidFill>
                  <a:srgbClr val="000000"/>
                </a:solidFill>
                <a:effectLst/>
                <a:latin typeface="Times New Roman" panose="02020603050405020304" pitchFamily="18" charset="0"/>
              </a:rPr>
              <a:t>: Make the design aesthetically pleasing.</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Audience acceptance</a:t>
            </a:r>
            <a:r>
              <a:rPr lang="en-US" b="0" i="0" dirty="0">
                <a:solidFill>
                  <a:srgbClr val="000000"/>
                </a:solidFill>
                <a:effectLst/>
                <a:latin typeface="Times New Roman" panose="02020603050405020304" pitchFamily="18" charset="0"/>
              </a:rPr>
              <a:t>: Ensure the design is welcomed and understood by the audience.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74</a:t>
            </a:fld>
            <a:endParaRPr lang="en-US"/>
          </a:p>
        </p:txBody>
      </p:sp>
    </p:spTree>
    <p:extLst>
      <p:ext uri="{BB962C8B-B14F-4D97-AF65-F5344CB8AC3E}">
        <p14:creationId xmlns:p14="http://schemas.microsoft.com/office/powerpoint/2010/main" val="5813104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Recap of Design Principles</a:t>
            </a:r>
            <a:endParaRPr lang="en-US" b="0" i="0" dirty="0">
              <a:solidFill>
                <a:srgbClr val="000000"/>
              </a:solidFill>
              <a:effectLst/>
              <a:latin typeface="Times New Roman" panose="02020603050405020304" pitchFamily="18" charset="0"/>
            </a:endParaRP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Form follows function</a:t>
            </a:r>
            <a:r>
              <a:rPr lang="en-US" b="0" i="0" dirty="0">
                <a:solidFill>
                  <a:srgbClr val="000000"/>
                </a:solidFill>
                <a:effectLst/>
                <a:latin typeface="Times New Roman" panose="02020603050405020304" pitchFamily="18" charset="0"/>
              </a:rPr>
              <a:t>: Ensure design serves its purpose.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Highlighting tools</a:t>
            </a:r>
            <a:r>
              <a:rPr lang="en-US" b="0" i="0" dirty="0">
                <a:solidFill>
                  <a:srgbClr val="000000"/>
                </a:solidFill>
                <a:effectLst/>
                <a:latin typeface="Times New Roman" panose="02020603050405020304" pitchFamily="18" charset="0"/>
              </a:rPr>
              <a:t>: Consider using bold, italics, color, and size to emphasize key elements.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Eliminate distractions</a:t>
            </a:r>
            <a:r>
              <a:rPr lang="en-US" b="0" i="0" dirty="0">
                <a:solidFill>
                  <a:srgbClr val="000000"/>
                </a:solidFill>
                <a:effectLst/>
                <a:latin typeface="Times New Roman" panose="02020603050405020304" pitchFamily="18" charset="0"/>
              </a:rPr>
              <a:t>: Remove unnecessary elements to maintain focus.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Visual hierarchy</a:t>
            </a:r>
            <a:r>
              <a:rPr lang="en-US" b="0" i="0" dirty="0">
                <a:solidFill>
                  <a:srgbClr val="000000"/>
                </a:solidFill>
                <a:effectLst/>
                <a:latin typeface="Times New Roman" panose="02020603050405020304" pitchFamily="18" charset="0"/>
              </a:rPr>
              <a:t>: Organize information clearly, guiding the viewer’s attention.</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Usability</a:t>
            </a:r>
            <a:r>
              <a:rPr lang="en-US" b="0" i="0" dirty="0">
                <a:solidFill>
                  <a:srgbClr val="000000"/>
                </a:solidFill>
                <a:effectLst/>
                <a:latin typeface="Times New Roman" panose="02020603050405020304" pitchFamily="18" charset="0"/>
              </a:rPr>
              <a:t>: Make sure the design is accessible and user-friendly.</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Visual appeal</a:t>
            </a:r>
            <a:r>
              <a:rPr lang="en-US" b="0" i="0" dirty="0">
                <a:solidFill>
                  <a:srgbClr val="000000"/>
                </a:solidFill>
                <a:effectLst/>
                <a:latin typeface="Times New Roman" panose="02020603050405020304" pitchFamily="18" charset="0"/>
              </a:rPr>
              <a:t>: Aesthetic designs are more likely to be well-received.</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Audience acceptance</a:t>
            </a:r>
            <a:r>
              <a:rPr lang="en-US" b="0" i="0" dirty="0">
                <a:solidFill>
                  <a:srgbClr val="000000"/>
                </a:solidFill>
                <a:effectLst/>
                <a:latin typeface="Times New Roman" panose="02020603050405020304" pitchFamily="18" charset="0"/>
              </a:rPr>
              <a:t>: Create designs that are understood and appreciated by your audience.</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75</a:t>
            </a:fld>
            <a:endParaRPr lang="en-US"/>
          </a:p>
        </p:txBody>
      </p:sp>
    </p:spTree>
    <p:extLst>
      <p:ext uri="{BB962C8B-B14F-4D97-AF65-F5344CB8AC3E}">
        <p14:creationId xmlns:p14="http://schemas.microsoft.com/office/powerpoint/2010/main" val="3460678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a:t>
            </a:r>
            <a:br>
              <a:rPr lang="en-US" dirty="0"/>
            </a:br>
            <a:r>
              <a:rPr lang="en-US" b="1" i="0" dirty="0">
                <a:solidFill>
                  <a:srgbClr val="000000"/>
                </a:solidFill>
                <a:effectLst/>
                <a:latin typeface="Times New Roman" panose="02020603050405020304" pitchFamily="18" charset="0"/>
              </a:rPr>
              <a:t>Exercise: Designer Skills</a:t>
            </a:r>
            <a:br>
              <a:rPr lang="en-US" dirty="0"/>
            </a:br>
            <a:r>
              <a:rPr lang="en-US" b="0" i="0" dirty="0">
                <a:solidFill>
                  <a:srgbClr val="000000"/>
                </a:solidFill>
                <a:effectLst/>
                <a:latin typeface="Times New Roman" panose="02020603050405020304" pitchFamily="18" charset="0"/>
              </a:rPr>
              <a:t>This slide indicates a practical exercise where participants will apply the concepts learned related to designer skills, focusing on aspects like form, function, highlighting tools, and creating clear, visually appealing designs.</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76</a:t>
            </a:fld>
            <a:endParaRPr lang="en-US"/>
          </a:p>
        </p:txBody>
      </p:sp>
    </p:spTree>
    <p:extLst>
      <p:ext uri="{BB962C8B-B14F-4D97-AF65-F5344CB8AC3E}">
        <p14:creationId xmlns:p14="http://schemas.microsoft.com/office/powerpoint/2010/main" val="2069245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a:t>
            </a:r>
            <a:br>
              <a:rPr lang="en-US" dirty="0"/>
            </a:br>
            <a:r>
              <a:rPr lang="en-US" b="0" i="0" dirty="0">
                <a:solidFill>
                  <a:srgbClr val="000000"/>
                </a:solidFill>
                <a:effectLst/>
                <a:latin typeface="Times New Roman" panose="02020603050405020304" pitchFamily="18" charset="0"/>
              </a:rPr>
              <a:t>This slide depicts a </a:t>
            </a:r>
            <a:r>
              <a:rPr lang="en-US" b="1" i="0" dirty="0">
                <a:solidFill>
                  <a:srgbClr val="000000"/>
                </a:solidFill>
                <a:effectLst/>
                <a:latin typeface="Times New Roman" panose="02020603050405020304" pitchFamily="18" charset="0"/>
              </a:rPr>
              <a:t>Huge Dip in Sales</a:t>
            </a:r>
            <a:r>
              <a:rPr lang="en-US" b="0" i="0" dirty="0">
                <a:solidFill>
                  <a:srgbClr val="000000"/>
                </a:solidFill>
                <a:effectLst/>
                <a:latin typeface="Times New Roman" panose="02020603050405020304" pitchFamily="18" charset="0"/>
              </a:rPr>
              <a:t> after a period of </a:t>
            </a:r>
            <a:r>
              <a:rPr lang="en-US" b="1" i="0" dirty="0">
                <a:solidFill>
                  <a:srgbClr val="000000"/>
                </a:solidFill>
                <a:effectLst/>
                <a:latin typeface="Times New Roman" panose="02020603050405020304" pitchFamily="18" charset="0"/>
              </a:rPr>
              <a:t>Continued Growth</a:t>
            </a:r>
            <a:r>
              <a:rPr lang="en-US" b="0" i="0" dirty="0">
                <a:solidFill>
                  <a:srgbClr val="000000"/>
                </a:solidFill>
                <a:effectLst/>
                <a:latin typeface="Times New Roman" panose="02020603050405020304" pitchFamily="18" charset="0"/>
              </a:rPr>
              <a:t>, indicating a significant drop in May due to </a:t>
            </a:r>
            <a:r>
              <a:rPr lang="en-US" b="1" i="0" dirty="0">
                <a:solidFill>
                  <a:srgbClr val="000000"/>
                </a:solidFill>
                <a:effectLst/>
                <a:latin typeface="Times New Roman" panose="02020603050405020304" pitchFamily="18" charset="0"/>
              </a:rPr>
              <a:t>unseasonal economic factors</a:t>
            </a:r>
            <a:r>
              <a:rPr lang="en-US" b="0" i="0" dirty="0">
                <a:solidFill>
                  <a:srgbClr val="000000"/>
                </a:solidFill>
                <a:effectLst/>
                <a:latin typeface="Times New Roman" panose="02020603050405020304" pitchFamily="18" charset="0"/>
              </a:rPr>
              <a:t>. The slide emphasizes the sharp decline in sales, but notes that sales have since </a:t>
            </a:r>
            <a:r>
              <a:rPr lang="en-US" b="1" i="0" dirty="0">
                <a:solidFill>
                  <a:srgbClr val="000000"/>
                </a:solidFill>
                <a:effectLst/>
                <a:latin typeface="Times New Roman" panose="02020603050405020304" pitchFamily="18" charset="0"/>
              </a:rPr>
              <a:t>fully recovered</a:t>
            </a:r>
            <a:r>
              <a:rPr lang="en-US" b="0" i="0" dirty="0">
                <a:solidFill>
                  <a:srgbClr val="000000"/>
                </a:solidFill>
                <a:effectLst/>
                <a:latin typeface="Times New Roman" panose="02020603050405020304" pitchFamily="18" charset="0"/>
              </a:rPr>
              <a:t> in June, with growth expected to continue. The visual focuses on the contrast between growth and the dip, with a 6% decrease highlighted.</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77</a:t>
            </a:fld>
            <a:endParaRPr lang="en-US"/>
          </a:p>
        </p:txBody>
      </p:sp>
    </p:spTree>
    <p:extLst>
      <p:ext uri="{BB962C8B-B14F-4D97-AF65-F5344CB8AC3E}">
        <p14:creationId xmlns:p14="http://schemas.microsoft.com/office/powerpoint/2010/main" val="3788497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a:t>
            </a:r>
            <a:br>
              <a:rPr lang="en-US" dirty="0"/>
            </a:br>
            <a:r>
              <a:rPr lang="en-US" b="0" i="0" dirty="0">
                <a:solidFill>
                  <a:srgbClr val="000000"/>
                </a:solidFill>
                <a:effectLst/>
                <a:latin typeface="Times New Roman" panose="02020603050405020304" pitchFamily="18" charset="0"/>
              </a:rPr>
              <a:t>This slide focuses on the importance of storytelling in presentations. It encourages the presenter to </a:t>
            </a:r>
            <a:r>
              <a:rPr lang="en-US" b="1" i="0" dirty="0">
                <a:solidFill>
                  <a:srgbClr val="000000"/>
                </a:solidFill>
                <a:effectLst/>
                <a:latin typeface="Times New Roman" panose="02020603050405020304" pitchFamily="18" charset="0"/>
              </a:rPr>
              <a:t>tell a compelling story</a:t>
            </a:r>
            <a:r>
              <a:rPr lang="en-US" b="0" i="0" dirty="0">
                <a:solidFill>
                  <a:srgbClr val="000000"/>
                </a:solidFill>
                <a:effectLst/>
                <a:latin typeface="Times New Roman" panose="02020603050405020304" pitchFamily="18" charset="0"/>
              </a:rPr>
              <a:t> that engages the audience and effectively conveys the message.</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78</a:t>
            </a:fld>
            <a:endParaRPr lang="en-US"/>
          </a:p>
        </p:txBody>
      </p:sp>
    </p:spTree>
    <p:extLst>
      <p:ext uri="{BB962C8B-B14F-4D97-AF65-F5344CB8AC3E}">
        <p14:creationId xmlns:p14="http://schemas.microsoft.com/office/powerpoint/2010/main" val="122395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Storytelling with data is not dependent on specific tools.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Tools Represented:</a:t>
            </a:r>
            <a:r>
              <a:rPr lang="en-US" b="0" i="0" dirty="0">
                <a:solidFill>
                  <a:srgbClr val="000000"/>
                </a:solidFill>
                <a:effectLst/>
                <a:latin typeface="Times New Roman" panose="02020603050405020304" pitchFamily="18" charset="0"/>
              </a:rPr>
              <a:t> Excel, Power BI, and PowerPoint.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The principles of effective storytelling can be applied across various tools, whether creating visuals in Excel, Power BI, or presenting them in PowerPoint. The tool is secondary to the storytelling approach.</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16</a:t>
            </a:fld>
            <a:endParaRPr lang="en-US"/>
          </a:p>
        </p:txBody>
      </p:sp>
    </p:spTree>
    <p:extLst>
      <p:ext uri="{BB962C8B-B14F-4D97-AF65-F5344CB8AC3E}">
        <p14:creationId xmlns:p14="http://schemas.microsoft.com/office/powerpoint/2010/main" val="1375914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a:t>
            </a:r>
            <a:br>
              <a:rPr lang="en-US" dirty="0"/>
            </a:br>
            <a:r>
              <a:rPr lang="en-US" b="0" i="0" dirty="0">
                <a:solidFill>
                  <a:srgbClr val="000000"/>
                </a:solidFill>
                <a:effectLst/>
                <a:latin typeface="Times New Roman" panose="02020603050405020304" pitchFamily="18" charset="0"/>
              </a:rPr>
              <a:t>This slide presents </a:t>
            </a:r>
            <a:r>
              <a:rPr lang="en-US" b="1" i="0" dirty="0">
                <a:solidFill>
                  <a:srgbClr val="000000"/>
                </a:solidFill>
                <a:effectLst/>
                <a:latin typeface="Times New Roman" panose="02020603050405020304" pitchFamily="18" charset="0"/>
              </a:rPr>
              <a:t>facts</a:t>
            </a:r>
            <a:r>
              <a:rPr lang="en-US" b="0" i="0" dirty="0">
                <a:solidFill>
                  <a:srgbClr val="000000"/>
                </a:solidFill>
                <a:effectLst/>
                <a:latin typeface="Times New Roman" panose="02020603050405020304" pitchFamily="18" charset="0"/>
              </a:rPr>
              <a:t> related to a narrative or story. It outlines key plot points or scientific concepts, emphasizing the blend of </a:t>
            </a:r>
            <a:r>
              <a:rPr lang="en-US" b="1" i="0" dirty="0">
                <a:solidFill>
                  <a:srgbClr val="000000"/>
                </a:solidFill>
                <a:effectLst/>
                <a:latin typeface="Times New Roman" panose="02020603050405020304" pitchFamily="18" charset="0"/>
              </a:rPr>
              <a:t>science and storytelling</a:t>
            </a:r>
            <a:r>
              <a:rPr lang="en-US" b="0" i="0" dirty="0">
                <a:solidFill>
                  <a:srgbClr val="000000"/>
                </a:solidFill>
                <a:effectLst/>
                <a:latin typeface="Times New Roman" panose="02020603050405020304" pitchFamily="18" charset="0"/>
              </a:rPr>
              <a:t> through topics like time dilation, relativity, black holes, and the interplay between love and physics. The slide underscores the importance of </a:t>
            </a:r>
            <a:r>
              <a:rPr lang="en-US" b="1" i="0" dirty="0">
                <a:solidFill>
                  <a:srgbClr val="000000"/>
                </a:solidFill>
                <a:effectLst/>
                <a:latin typeface="Times New Roman" panose="02020603050405020304" pitchFamily="18" charset="0"/>
              </a:rPr>
              <a:t>scientific accuracy</a:t>
            </a:r>
            <a:r>
              <a:rPr lang="en-US" b="0" i="0" dirty="0">
                <a:solidFill>
                  <a:srgbClr val="000000"/>
                </a:solidFill>
                <a:effectLst/>
                <a:latin typeface="Times New Roman" panose="02020603050405020304" pitchFamily="18" charset="0"/>
              </a:rPr>
              <a:t> within a </a:t>
            </a:r>
            <a:r>
              <a:rPr lang="en-US" b="1" i="0" dirty="0">
                <a:solidFill>
                  <a:srgbClr val="000000"/>
                </a:solidFill>
                <a:effectLst/>
                <a:latin typeface="Times New Roman" panose="02020603050405020304" pitchFamily="18" charset="0"/>
              </a:rPr>
              <a:t>science fiction framework</a:t>
            </a:r>
            <a:r>
              <a:rPr lang="en-US" b="0" i="0" dirty="0">
                <a:solidFill>
                  <a:srgbClr val="000000"/>
                </a:solidFill>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79</a:t>
            </a:fld>
            <a:endParaRPr lang="en-US"/>
          </a:p>
        </p:txBody>
      </p:sp>
    </p:spTree>
    <p:extLst>
      <p:ext uri="{BB962C8B-B14F-4D97-AF65-F5344CB8AC3E}">
        <p14:creationId xmlns:p14="http://schemas.microsoft.com/office/powerpoint/2010/main" val="1493128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a:t>
            </a:r>
            <a:br>
              <a:rPr lang="en-US" dirty="0"/>
            </a:br>
            <a:r>
              <a:rPr lang="en-US" b="0" i="0" dirty="0">
                <a:solidFill>
                  <a:srgbClr val="000000"/>
                </a:solidFill>
                <a:effectLst/>
                <a:latin typeface="Times New Roman" panose="02020603050405020304" pitchFamily="18" charset="0"/>
              </a:rPr>
              <a:t>This slide provides a </a:t>
            </a:r>
            <a:r>
              <a:rPr lang="en-US" b="1" i="0" dirty="0">
                <a:solidFill>
                  <a:srgbClr val="000000"/>
                </a:solidFill>
                <a:effectLst/>
                <a:latin typeface="Times New Roman" panose="02020603050405020304" pitchFamily="18" charset="0"/>
              </a:rPr>
              <a:t>story summary</a:t>
            </a:r>
            <a:r>
              <a:rPr lang="en-US" b="0" i="0" dirty="0">
                <a:solidFill>
                  <a:srgbClr val="000000"/>
                </a:solidFill>
                <a:effectLst/>
                <a:latin typeface="Times New Roman" panose="02020603050405020304" pitchFamily="18" charset="0"/>
              </a:rPr>
              <a:t> set in a </a:t>
            </a:r>
            <a:r>
              <a:rPr lang="en-US" b="1" i="0" dirty="0">
                <a:solidFill>
                  <a:srgbClr val="000000"/>
                </a:solidFill>
                <a:effectLst/>
                <a:latin typeface="Times New Roman" panose="02020603050405020304" pitchFamily="18" charset="0"/>
              </a:rPr>
              <a:t>dystopian future</a:t>
            </a:r>
            <a:r>
              <a:rPr lang="en-US" b="0" i="0" dirty="0">
                <a:solidFill>
                  <a:srgbClr val="000000"/>
                </a:solidFill>
                <a:effectLst/>
                <a:latin typeface="Times New Roman" panose="02020603050405020304" pitchFamily="18" charset="0"/>
              </a:rPr>
              <a:t> where humanity faces environmental collapse. The plot follows </a:t>
            </a:r>
            <a:r>
              <a:rPr lang="en-US" b="1" i="0" dirty="0">
                <a:solidFill>
                  <a:srgbClr val="000000"/>
                </a:solidFill>
                <a:effectLst/>
                <a:latin typeface="Times New Roman" panose="02020603050405020304" pitchFamily="18" charset="0"/>
              </a:rPr>
              <a:t>Joseph Cooper</a:t>
            </a:r>
            <a:r>
              <a:rPr lang="en-US" b="0" i="0" dirty="0">
                <a:solidFill>
                  <a:srgbClr val="000000"/>
                </a:solidFill>
                <a:effectLst/>
                <a:latin typeface="Times New Roman" panose="02020603050405020304" pitchFamily="18" charset="0"/>
              </a:rPr>
              <a:t>, a former NASA pilot, on a mission to explore habitable planets via a wormhole near </a:t>
            </a:r>
            <a:r>
              <a:rPr lang="en-US" b="1" i="0" dirty="0">
                <a:solidFill>
                  <a:srgbClr val="000000"/>
                </a:solidFill>
                <a:effectLst/>
                <a:latin typeface="Times New Roman" panose="02020603050405020304" pitchFamily="18" charset="0"/>
              </a:rPr>
              <a:t>Saturn</a:t>
            </a:r>
            <a:r>
              <a:rPr lang="en-US" b="0" i="0" dirty="0">
                <a:solidFill>
                  <a:srgbClr val="000000"/>
                </a:solidFill>
                <a:effectLst/>
                <a:latin typeface="Times New Roman" panose="02020603050405020304" pitchFamily="18" charset="0"/>
              </a:rPr>
              <a:t>, hoping to ensure the survival of mankind. The narrative blends </a:t>
            </a:r>
            <a:r>
              <a:rPr lang="en-US" b="1" i="0" dirty="0">
                <a:solidFill>
                  <a:srgbClr val="000000"/>
                </a:solidFill>
                <a:effectLst/>
                <a:latin typeface="Times New Roman" panose="02020603050405020304" pitchFamily="18" charset="0"/>
              </a:rPr>
              <a:t>science fiction</a:t>
            </a:r>
            <a:r>
              <a:rPr lang="en-US" b="0" i="0" dirty="0">
                <a:solidFill>
                  <a:srgbClr val="000000"/>
                </a:solidFill>
                <a:effectLst/>
                <a:latin typeface="Times New Roman" panose="02020603050405020304" pitchFamily="18" charset="0"/>
              </a:rPr>
              <a:t> with </a:t>
            </a:r>
            <a:r>
              <a:rPr lang="en-US" b="1" i="0" dirty="0">
                <a:solidFill>
                  <a:srgbClr val="000000"/>
                </a:solidFill>
                <a:effectLst/>
                <a:latin typeface="Times New Roman" panose="02020603050405020304" pitchFamily="18" charset="0"/>
              </a:rPr>
              <a:t>human emotion</a:t>
            </a:r>
            <a:r>
              <a:rPr lang="en-US" b="0" i="0" dirty="0">
                <a:solidFill>
                  <a:srgbClr val="000000"/>
                </a:solidFill>
                <a:effectLst/>
                <a:latin typeface="Times New Roman" panose="02020603050405020304" pitchFamily="18" charset="0"/>
              </a:rPr>
              <a:t>, focusing on concepts like </a:t>
            </a:r>
            <a:r>
              <a:rPr lang="en-US" b="1" i="0" dirty="0">
                <a:solidFill>
                  <a:srgbClr val="000000"/>
                </a:solidFill>
                <a:effectLst/>
                <a:latin typeface="Times New Roman" panose="02020603050405020304" pitchFamily="18" charset="0"/>
              </a:rPr>
              <a:t>time dilation</a:t>
            </a:r>
            <a:r>
              <a:rPr lang="en-US" b="0" i="0" dirty="0">
                <a:solidFill>
                  <a:srgbClr val="000000"/>
                </a:solidFill>
                <a:effectLst/>
                <a:latin typeface="Times New Roman" panose="02020603050405020304" pitchFamily="18" charset="0"/>
              </a:rPr>
              <a:t>, </a:t>
            </a:r>
            <a:r>
              <a:rPr lang="en-US" b="1" i="0" dirty="0">
                <a:solidFill>
                  <a:srgbClr val="000000"/>
                </a:solidFill>
                <a:effectLst/>
                <a:latin typeface="Times New Roman" panose="02020603050405020304" pitchFamily="18" charset="0"/>
              </a:rPr>
              <a:t>gravitational forces</a:t>
            </a:r>
            <a:r>
              <a:rPr lang="en-US" b="0" i="0" dirty="0">
                <a:solidFill>
                  <a:srgbClr val="000000"/>
                </a:solidFill>
                <a:effectLst/>
                <a:latin typeface="Times New Roman" panose="02020603050405020304" pitchFamily="18" charset="0"/>
              </a:rPr>
              <a:t>, and the bond between </a:t>
            </a:r>
            <a:r>
              <a:rPr lang="en-US" b="1" i="0" dirty="0">
                <a:solidFill>
                  <a:srgbClr val="000000"/>
                </a:solidFill>
                <a:effectLst/>
                <a:latin typeface="Times New Roman" panose="02020603050405020304" pitchFamily="18" charset="0"/>
              </a:rPr>
              <a:t>Cooper</a:t>
            </a:r>
            <a:r>
              <a:rPr lang="en-US" b="0" i="0" dirty="0">
                <a:solidFill>
                  <a:srgbClr val="000000"/>
                </a:solidFill>
                <a:effectLst/>
                <a:latin typeface="Times New Roman" panose="02020603050405020304" pitchFamily="18" charset="0"/>
              </a:rPr>
              <a:t> and his family, particularly as they transcend time and space.</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80</a:t>
            </a:fld>
            <a:endParaRPr lang="en-US"/>
          </a:p>
        </p:txBody>
      </p:sp>
    </p:spTree>
    <p:extLst>
      <p:ext uri="{BB962C8B-B14F-4D97-AF65-F5344CB8AC3E}">
        <p14:creationId xmlns:p14="http://schemas.microsoft.com/office/powerpoint/2010/main" val="3930644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 This slide emphasizes the key components of </a:t>
            </a:r>
            <a:r>
              <a:rPr lang="en-US" b="1" i="0" dirty="0">
                <a:solidFill>
                  <a:srgbClr val="000000"/>
                </a:solidFill>
                <a:effectLst/>
                <a:latin typeface="Times New Roman" panose="02020603050405020304" pitchFamily="18" charset="0"/>
              </a:rPr>
              <a:t>story construction</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Storyboarding</a:t>
            </a:r>
            <a:r>
              <a:rPr lang="en-US" b="0" i="0" dirty="0">
                <a:solidFill>
                  <a:srgbClr val="000000"/>
                </a:solidFill>
                <a:effectLst/>
                <a:latin typeface="Times New Roman" panose="02020603050405020304" pitchFamily="18" charset="0"/>
              </a:rPr>
              <a:t> is a key method to visualize the narrative.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Focus on a </a:t>
            </a:r>
            <a:r>
              <a:rPr lang="en-US" b="1" i="0" dirty="0">
                <a:solidFill>
                  <a:srgbClr val="000000"/>
                </a:solidFill>
                <a:effectLst/>
                <a:latin typeface="Times New Roman" panose="02020603050405020304" pitchFamily="18" charset="0"/>
              </a:rPr>
              <a:t>3-minute story</a:t>
            </a:r>
            <a:r>
              <a:rPr lang="en-US" b="0" i="0" dirty="0">
                <a:solidFill>
                  <a:srgbClr val="000000"/>
                </a:solidFill>
                <a:effectLst/>
                <a:latin typeface="Times New Roman" panose="02020603050405020304" pitchFamily="18" charset="0"/>
              </a:rPr>
              <a:t> and delivering the </a:t>
            </a:r>
            <a:r>
              <a:rPr lang="en-US" b="1" i="0" dirty="0">
                <a:solidFill>
                  <a:srgbClr val="000000"/>
                </a:solidFill>
                <a:effectLst/>
                <a:latin typeface="Times New Roman" panose="02020603050405020304" pitchFamily="18" charset="0"/>
              </a:rPr>
              <a:t>Big Idea</a:t>
            </a:r>
            <a:r>
              <a:rPr lang="en-US" b="0" i="0" dirty="0">
                <a:solidFill>
                  <a:srgbClr val="000000"/>
                </a:solidFill>
                <a:effectLst/>
                <a:latin typeface="Times New Roman" panose="02020603050405020304" pitchFamily="18" charset="0"/>
              </a:rPr>
              <a:t> concisely.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Structuring the story with a </a:t>
            </a:r>
            <a:r>
              <a:rPr lang="en-US" b="1" i="0" dirty="0">
                <a:solidFill>
                  <a:srgbClr val="000000"/>
                </a:solidFill>
                <a:effectLst/>
                <a:latin typeface="Times New Roman" panose="02020603050405020304" pitchFamily="18" charset="0"/>
              </a:rPr>
              <a:t>beginning</a:t>
            </a:r>
            <a:r>
              <a:rPr lang="en-US" b="0" i="0" dirty="0">
                <a:solidFill>
                  <a:srgbClr val="000000"/>
                </a:solidFill>
                <a:effectLst/>
                <a:latin typeface="Times New Roman" panose="02020603050405020304" pitchFamily="18" charset="0"/>
              </a:rPr>
              <a:t>, </a:t>
            </a:r>
            <a:r>
              <a:rPr lang="en-US" b="1" i="0" dirty="0">
                <a:solidFill>
                  <a:srgbClr val="000000"/>
                </a:solidFill>
                <a:effectLst/>
                <a:latin typeface="Times New Roman" panose="02020603050405020304" pitchFamily="18" charset="0"/>
              </a:rPr>
              <a:t>middle</a:t>
            </a:r>
            <a:r>
              <a:rPr lang="en-US" b="0" i="0" dirty="0">
                <a:solidFill>
                  <a:srgbClr val="000000"/>
                </a:solidFill>
                <a:effectLst/>
                <a:latin typeface="Times New Roman" panose="02020603050405020304" pitchFamily="18" charset="0"/>
              </a:rPr>
              <a:t>, and </a:t>
            </a:r>
            <a:r>
              <a:rPr lang="en-US" b="1" i="0" dirty="0">
                <a:solidFill>
                  <a:srgbClr val="000000"/>
                </a:solidFill>
                <a:effectLst/>
                <a:latin typeface="Times New Roman" panose="02020603050405020304" pitchFamily="18" charset="0"/>
              </a:rPr>
              <a:t>end</a:t>
            </a:r>
            <a:r>
              <a:rPr lang="en-US" b="0" i="0" dirty="0">
                <a:solidFill>
                  <a:srgbClr val="000000"/>
                </a:solidFill>
                <a:effectLst/>
                <a:latin typeface="Times New Roman" panose="02020603050405020304" pitchFamily="18" charset="0"/>
              </a:rPr>
              <a:t>, while always keeping the </a:t>
            </a:r>
            <a:r>
              <a:rPr lang="en-US" b="1" i="0" dirty="0">
                <a:solidFill>
                  <a:srgbClr val="000000"/>
                </a:solidFill>
                <a:effectLst/>
                <a:latin typeface="Times New Roman" panose="02020603050405020304" pitchFamily="18" charset="0"/>
              </a:rPr>
              <a:t>audience</a:t>
            </a:r>
            <a:r>
              <a:rPr lang="en-US" b="0" i="0" dirty="0">
                <a:solidFill>
                  <a:srgbClr val="000000"/>
                </a:solidFill>
                <a:effectLst/>
                <a:latin typeface="Times New Roman" panose="02020603050405020304" pitchFamily="18" charset="0"/>
              </a:rPr>
              <a:t> in mind.</a:t>
            </a:r>
          </a:p>
          <a:p>
            <a:pPr algn="l"/>
            <a:r>
              <a:rPr lang="en-US" b="1" i="0" dirty="0">
                <a:solidFill>
                  <a:srgbClr val="000000"/>
                </a:solidFill>
                <a:effectLst/>
                <a:latin typeface="Times New Roman" panose="02020603050405020304" pitchFamily="18" charset="0"/>
              </a:rPr>
              <a:t>The Beginning</a:t>
            </a:r>
            <a:r>
              <a:rPr lang="en-US" b="0" i="0" dirty="0">
                <a:solidFill>
                  <a:srgbClr val="000000"/>
                </a:solidFill>
                <a:effectLst/>
                <a:latin typeface="Times New Roman" panose="02020603050405020304" pitchFamily="18" charset="0"/>
              </a:rPr>
              <a:t> addresses five questions:</a:t>
            </a:r>
          </a:p>
          <a:p>
            <a:pPr algn="l">
              <a:buFont typeface="+mj-lt"/>
              <a:buAutoNum type="arabicPeriod"/>
            </a:pPr>
            <a:r>
              <a:rPr lang="en-US" b="1" i="0" dirty="0">
                <a:solidFill>
                  <a:srgbClr val="000000"/>
                </a:solidFill>
                <a:effectLst/>
                <a:latin typeface="Times New Roman" panose="02020603050405020304" pitchFamily="18" charset="0"/>
              </a:rPr>
              <a:t>Setting:</a:t>
            </a:r>
            <a:r>
              <a:rPr lang="en-US" b="0" i="0" dirty="0">
                <a:solidFill>
                  <a:srgbClr val="000000"/>
                </a:solidFill>
                <a:effectLst/>
                <a:latin typeface="Times New Roman" panose="02020603050405020304" pitchFamily="18" charset="0"/>
              </a:rPr>
              <a:t> Where and when does the story take place?</a:t>
            </a:r>
          </a:p>
          <a:p>
            <a:pPr algn="l">
              <a:buFont typeface="+mj-lt"/>
              <a:buAutoNum type="arabicPeriod"/>
            </a:pPr>
            <a:r>
              <a:rPr lang="en-US" b="1" i="0" dirty="0">
                <a:solidFill>
                  <a:srgbClr val="000000"/>
                </a:solidFill>
                <a:effectLst/>
                <a:latin typeface="Times New Roman" panose="02020603050405020304" pitchFamily="18" charset="0"/>
              </a:rPr>
              <a:t>Main Character:</a:t>
            </a:r>
            <a:r>
              <a:rPr lang="en-US" b="0" i="0" dirty="0">
                <a:solidFill>
                  <a:srgbClr val="000000"/>
                </a:solidFill>
                <a:effectLst/>
                <a:latin typeface="Times New Roman" panose="02020603050405020304" pitchFamily="18" charset="0"/>
              </a:rPr>
              <a:t> Who is driving the action?</a:t>
            </a:r>
          </a:p>
          <a:p>
            <a:pPr algn="l">
              <a:buFont typeface="+mj-lt"/>
              <a:buAutoNum type="arabicPeriod"/>
            </a:pPr>
            <a:r>
              <a:rPr lang="en-US" b="1" i="0" dirty="0">
                <a:solidFill>
                  <a:srgbClr val="000000"/>
                </a:solidFill>
                <a:effectLst/>
                <a:latin typeface="Times New Roman" panose="02020603050405020304" pitchFamily="18" charset="0"/>
              </a:rPr>
              <a:t>Imbalance:</a:t>
            </a:r>
            <a:r>
              <a:rPr lang="en-US" b="0" i="0" dirty="0">
                <a:solidFill>
                  <a:srgbClr val="000000"/>
                </a:solidFill>
                <a:effectLst/>
                <a:latin typeface="Times New Roman" panose="02020603050405020304" pitchFamily="18" charset="0"/>
              </a:rPr>
              <a:t> What changes have occurred, making action necessary?</a:t>
            </a:r>
          </a:p>
          <a:p>
            <a:pPr algn="l">
              <a:buFont typeface="+mj-lt"/>
              <a:buAutoNum type="arabicPeriod"/>
            </a:pPr>
            <a:r>
              <a:rPr lang="en-US" b="1" i="0" dirty="0">
                <a:solidFill>
                  <a:srgbClr val="000000"/>
                </a:solidFill>
                <a:effectLst/>
                <a:latin typeface="Times New Roman" panose="02020603050405020304" pitchFamily="18" charset="0"/>
              </a:rPr>
              <a:t>Balance:</a:t>
            </a:r>
            <a:r>
              <a:rPr lang="en-US" b="0" i="0" dirty="0">
                <a:solidFill>
                  <a:srgbClr val="000000"/>
                </a:solidFill>
                <a:effectLst/>
                <a:latin typeface="Times New Roman" panose="02020603050405020304" pitchFamily="18" charset="0"/>
              </a:rPr>
              <a:t> What outcome do you want to achieve?</a:t>
            </a:r>
          </a:p>
          <a:p>
            <a:pPr algn="l">
              <a:buFont typeface="+mj-lt"/>
              <a:buAutoNum type="arabicPeriod"/>
            </a:pPr>
            <a:r>
              <a:rPr lang="en-US" b="1" i="0" dirty="0">
                <a:solidFill>
                  <a:srgbClr val="000000"/>
                </a:solidFill>
                <a:effectLst/>
                <a:latin typeface="Times New Roman" panose="02020603050405020304" pitchFamily="18" charset="0"/>
              </a:rPr>
              <a:t>Solution:</a:t>
            </a:r>
            <a:r>
              <a:rPr lang="en-US" b="0" i="0" dirty="0">
                <a:solidFill>
                  <a:srgbClr val="000000"/>
                </a:solidFill>
                <a:effectLst/>
                <a:latin typeface="Times New Roman" panose="02020603050405020304" pitchFamily="18" charset="0"/>
              </a:rPr>
              <a:t> How will the changes be brought about?</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81</a:t>
            </a:fld>
            <a:endParaRPr lang="en-US"/>
          </a:p>
        </p:txBody>
      </p:sp>
    </p:spTree>
    <p:extLst>
      <p:ext uri="{BB962C8B-B14F-4D97-AF65-F5344CB8AC3E}">
        <p14:creationId xmlns:p14="http://schemas.microsoft.com/office/powerpoint/2010/main" val="3403538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 This slide focuses on </a:t>
            </a:r>
            <a:r>
              <a:rPr lang="en-US" b="1" i="0" dirty="0">
                <a:solidFill>
                  <a:srgbClr val="000000"/>
                </a:solidFill>
                <a:effectLst/>
                <a:latin typeface="Times New Roman" panose="02020603050405020304" pitchFamily="18" charset="0"/>
              </a:rPr>
              <a:t>developing the middle part</a:t>
            </a:r>
            <a:r>
              <a:rPr lang="en-US" b="0" i="0" dirty="0">
                <a:solidFill>
                  <a:srgbClr val="000000"/>
                </a:solidFill>
                <a:effectLst/>
                <a:latin typeface="Times New Roman" panose="02020603050405020304" pitchFamily="18" charset="0"/>
              </a:rPr>
              <a:t> of the story. It involves:</a:t>
            </a:r>
          </a:p>
          <a:p>
            <a:pPr algn="l">
              <a:buFont typeface="+mj-lt"/>
              <a:buAutoNum type="arabicPeriod"/>
            </a:pPr>
            <a:r>
              <a:rPr lang="en-US" b="0" i="0" dirty="0">
                <a:solidFill>
                  <a:srgbClr val="000000"/>
                </a:solidFill>
                <a:effectLst/>
                <a:latin typeface="Times New Roman" panose="02020603050405020304" pitchFamily="18" charset="0"/>
              </a:rPr>
              <a:t>Expanding on the situation or problem, providing necessary background.</a:t>
            </a:r>
          </a:p>
          <a:p>
            <a:pPr algn="l">
              <a:buFont typeface="+mj-lt"/>
              <a:buAutoNum type="arabicPeriod"/>
            </a:pPr>
            <a:r>
              <a:rPr lang="en-US" b="0" i="0" dirty="0">
                <a:solidFill>
                  <a:srgbClr val="000000"/>
                </a:solidFill>
                <a:effectLst/>
                <a:latin typeface="Times New Roman" panose="02020603050405020304" pitchFamily="18" charset="0"/>
              </a:rPr>
              <a:t>Adding external context or comparisons to deepen understanding.</a:t>
            </a:r>
          </a:p>
          <a:p>
            <a:pPr algn="l">
              <a:buFont typeface="+mj-lt"/>
              <a:buAutoNum type="arabicPeriod"/>
            </a:pPr>
            <a:r>
              <a:rPr lang="en-US" b="0" i="0" dirty="0">
                <a:solidFill>
                  <a:srgbClr val="000000"/>
                </a:solidFill>
                <a:effectLst/>
                <a:latin typeface="Times New Roman" panose="02020603050405020304" pitchFamily="18" charset="0"/>
              </a:rPr>
              <a:t>Using examples to illustrate the issue.</a:t>
            </a:r>
          </a:p>
          <a:p>
            <a:pPr algn="l">
              <a:buFont typeface="+mj-lt"/>
              <a:buAutoNum type="arabicPeriod"/>
            </a:pPr>
            <a:r>
              <a:rPr lang="en-US" b="0" i="0" dirty="0">
                <a:solidFill>
                  <a:srgbClr val="000000"/>
                </a:solidFill>
                <a:effectLst/>
                <a:latin typeface="Times New Roman" panose="02020603050405020304" pitchFamily="18" charset="0"/>
              </a:rPr>
              <a:t>Presenting data that highlights the problem.</a:t>
            </a:r>
          </a:p>
          <a:p>
            <a:pPr algn="l">
              <a:buFont typeface="+mj-lt"/>
              <a:buAutoNum type="arabicPeriod"/>
            </a:pPr>
            <a:r>
              <a:rPr lang="en-US" b="0" i="0" dirty="0">
                <a:solidFill>
                  <a:srgbClr val="000000"/>
                </a:solidFill>
                <a:effectLst/>
                <a:latin typeface="Times New Roman" panose="02020603050405020304" pitchFamily="18" charset="0"/>
              </a:rPr>
              <a:t>Explaining the consequences of inaction.</a:t>
            </a:r>
          </a:p>
          <a:p>
            <a:pPr algn="l">
              <a:buFont typeface="+mj-lt"/>
              <a:buAutoNum type="arabicPeriod"/>
            </a:pPr>
            <a:r>
              <a:rPr lang="en-US" b="0" i="0" dirty="0">
                <a:solidFill>
                  <a:srgbClr val="000000"/>
                </a:solidFill>
                <a:effectLst/>
                <a:latin typeface="Times New Roman" panose="02020603050405020304" pitchFamily="18" charset="0"/>
              </a:rPr>
              <a:t>Discussing possible solutions or options.</a:t>
            </a:r>
          </a:p>
          <a:p>
            <a:pPr algn="l">
              <a:buFont typeface="+mj-lt"/>
              <a:buAutoNum type="arabicPeriod"/>
            </a:pPr>
            <a:r>
              <a:rPr lang="en-US" b="0" i="0" dirty="0">
                <a:solidFill>
                  <a:srgbClr val="000000"/>
                </a:solidFill>
                <a:effectLst/>
                <a:latin typeface="Times New Roman" panose="02020603050405020304" pitchFamily="18" charset="0"/>
              </a:rPr>
              <a:t>Showing the benefits of the recommended solution.</a:t>
            </a:r>
          </a:p>
          <a:p>
            <a:pPr algn="l">
              <a:buFont typeface="+mj-lt"/>
              <a:buAutoNum type="arabicPeriod"/>
            </a:pPr>
            <a:r>
              <a:rPr lang="en-US" b="0" i="0" dirty="0">
                <a:solidFill>
                  <a:srgbClr val="000000"/>
                </a:solidFill>
                <a:effectLst/>
                <a:latin typeface="Times New Roman" panose="02020603050405020304" pitchFamily="18" charset="0"/>
              </a:rPr>
              <a:t>Highlighting the audience's unique position to take action or make decisions.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82</a:t>
            </a:fld>
            <a:endParaRPr lang="en-US"/>
          </a:p>
        </p:txBody>
      </p:sp>
    </p:spTree>
    <p:extLst>
      <p:ext uri="{BB962C8B-B14F-4D97-AF65-F5344CB8AC3E}">
        <p14:creationId xmlns:p14="http://schemas.microsoft.com/office/powerpoint/2010/main" val="2212258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 This slide outlines the </a:t>
            </a:r>
            <a:r>
              <a:rPr lang="en-US" b="1" i="0" dirty="0">
                <a:solidFill>
                  <a:srgbClr val="000000"/>
                </a:solidFill>
                <a:effectLst/>
                <a:latin typeface="Times New Roman" panose="02020603050405020304" pitchFamily="18" charset="0"/>
              </a:rPr>
              <a:t>ending of the story</a:t>
            </a:r>
            <a:r>
              <a:rPr lang="en-US" b="0" i="0" dirty="0">
                <a:solidFill>
                  <a:srgbClr val="000000"/>
                </a:solidFill>
                <a:effectLst/>
                <a:latin typeface="Times New Roman" panose="02020603050405020304" pitchFamily="18" charset="0"/>
              </a:rPr>
              <a:t> with two key points:</a:t>
            </a:r>
          </a:p>
          <a:p>
            <a:pPr algn="l">
              <a:buFont typeface="+mj-lt"/>
              <a:buAutoNum type="arabicPeriod"/>
            </a:pPr>
            <a:r>
              <a:rPr lang="en-US" b="1" i="0" dirty="0">
                <a:solidFill>
                  <a:srgbClr val="000000"/>
                </a:solidFill>
                <a:effectLst/>
                <a:latin typeface="Times New Roman" panose="02020603050405020304" pitchFamily="18" charset="0"/>
              </a:rPr>
              <a:t>Call to action:</a:t>
            </a:r>
            <a:r>
              <a:rPr lang="en-US" b="0" i="0" dirty="0">
                <a:solidFill>
                  <a:srgbClr val="000000"/>
                </a:solidFill>
                <a:effectLst/>
                <a:latin typeface="Times New Roman" panose="02020603050405020304" pitchFamily="18" charset="0"/>
              </a:rPr>
              <a:t> End the story by urging the audience to take specific action.</a:t>
            </a:r>
          </a:p>
          <a:p>
            <a:pPr algn="l">
              <a:buFont typeface="+mj-lt"/>
              <a:buAutoNum type="arabicPeriod"/>
            </a:pPr>
            <a:r>
              <a:rPr lang="en-US" b="1" i="0" dirty="0">
                <a:solidFill>
                  <a:srgbClr val="000000"/>
                </a:solidFill>
                <a:effectLst/>
                <a:latin typeface="Times New Roman" panose="02020603050405020304" pitchFamily="18" charset="0"/>
              </a:rPr>
              <a:t>Recap the problem:</a:t>
            </a:r>
            <a:r>
              <a:rPr lang="en-US" b="0" i="0" dirty="0">
                <a:solidFill>
                  <a:srgbClr val="000000"/>
                </a:solidFill>
                <a:effectLst/>
                <a:latin typeface="Times New Roman" panose="02020603050405020304" pitchFamily="18" charset="0"/>
              </a:rPr>
              <a:t> Reinforce the urgency of the situation by summarizing the problem and the need for action, ensuring the audience understands that following through is critical.</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83</a:t>
            </a:fld>
            <a:endParaRPr lang="en-US"/>
          </a:p>
        </p:txBody>
      </p:sp>
    </p:spTree>
    <p:extLst>
      <p:ext uri="{BB962C8B-B14F-4D97-AF65-F5344CB8AC3E}">
        <p14:creationId xmlns:p14="http://schemas.microsoft.com/office/powerpoint/2010/main" val="893023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 This slide outlines the </a:t>
            </a:r>
            <a:r>
              <a:rPr lang="en-US" b="1" i="0" dirty="0">
                <a:solidFill>
                  <a:srgbClr val="000000"/>
                </a:solidFill>
                <a:effectLst/>
                <a:latin typeface="Times New Roman" panose="02020603050405020304" pitchFamily="18" charset="0"/>
              </a:rPr>
              <a:t>Data Storytelling &amp; Decision-Making Journey</a:t>
            </a:r>
            <a:r>
              <a:rPr lang="en-US" b="0" i="0" dirty="0">
                <a:solidFill>
                  <a:srgbClr val="000000"/>
                </a:solidFill>
                <a:effectLst/>
                <a:latin typeface="Times New Roman" panose="02020603050405020304" pitchFamily="18" charset="0"/>
              </a:rPr>
              <a:t> with six key steps:</a:t>
            </a:r>
          </a:p>
          <a:p>
            <a:pPr algn="l">
              <a:buFont typeface="+mj-lt"/>
              <a:buAutoNum type="arabicPeriod"/>
            </a:pPr>
            <a:r>
              <a:rPr lang="en-US" b="1" i="0" dirty="0">
                <a:solidFill>
                  <a:srgbClr val="000000"/>
                </a:solidFill>
                <a:effectLst/>
                <a:latin typeface="Times New Roman" panose="02020603050405020304" pitchFamily="18" charset="0"/>
              </a:rPr>
              <a:t>Know about the context</a:t>
            </a:r>
            <a:r>
              <a:rPr lang="en-US" b="0" i="0" dirty="0">
                <a:solidFill>
                  <a:srgbClr val="000000"/>
                </a:solidFill>
                <a:effectLst/>
                <a:latin typeface="Times New Roman" panose="02020603050405020304" pitchFamily="18" charset="0"/>
              </a:rPr>
              <a:t> – Understand the background and purpose before crafting visuals.</a:t>
            </a:r>
          </a:p>
          <a:p>
            <a:pPr algn="l">
              <a:buFont typeface="+mj-lt"/>
              <a:buAutoNum type="arabicPeriod"/>
            </a:pPr>
            <a:r>
              <a:rPr lang="en-US" b="1" i="0" dirty="0">
                <a:solidFill>
                  <a:srgbClr val="000000"/>
                </a:solidFill>
                <a:effectLst/>
                <a:latin typeface="Times New Roman" panose="02020603050405020304" pitchFamily="18" charset="0"/>
              </a:rPr>
              <a:t>Choose appropriate visuals</a:t>
            </a:r>
            <a:r>
              <a:rPr lang="en-US" b="0" i="0" dirty="0">
                <a:solidFill>
                  <a:srgbClr val="000000"/>
                </a:solidFill>
                <a:effectLst/>
                <a:latin typeface="Times New Roman" panose="02020603050405020304" pitchFamily="18" charset="0"/>
              </a:rPr>
              <a:t> – Select visuals that best communicate the message.</a:t>
            </a:r>
          </a:p>
          <a:p>
            <a:pPr algn="l">
              <a:buFont typeface="+mj-lt"/>
              <a:buAutoNum type="arabicPeriod"/>
            </a:pPr>
            <a:r>
              <a:rPr lang="en-US" b="1" i="0" dirty="0">
                <a:solidFill>
                  <a:srgbClr val="000000"/>
                </a:solidFill>
                <a:effectLst/>
                <a:latin typeface="Times New Roman" panose="02020603050405020304" pitchFamily="18" charset="0"/>
              </a:rPr>
              <a:t>Remove the clutter from visuals</a:t>
            </a:r>
            <a:r>
              <a:rPr lang="en-US" b="0" i="0" dirty="0">
                <a:solidFill>
                  <a:srgbClr val="000000"/>
                </a:solidFill>
                <a:effectLst/>
                <a:latin typeface="Times New Roman" panose="02020603050405020304" pitchFamily="18" charset="0"/>
              </a:rPr>
              <a:t> – Eliminate unnecessary elements to avoid overwhelming the audience.</a:t>
            </a:r>
          </a:p>
          <a:p>
            <a:pPr algn="l">
              <a:buFont typeface="+mj-lt"/>
              <a:buAutoNum type="arabicPeriod"/>
            </a:pPr>
            <a:r>
              <a:rPr lang="en-US" b="1" i="0" dirty="0">
                <a:solidFill>
                  <a:srgbClr val="000000"/>
                </a:solidFill>
                <a:effectLst/>
                <a:latin typeface="Times New Roman" panose="02020603050405020304" pitchFamily="18" charset="0"/>
              </a:rPr>
              <a:t>Direct audience’s focus on your visuals</a:t>
            </a:r>
            <a:r>
              <a:rPr lang="en-US" b="0" i="0" dirty="0">
                <a:solidFill>
                  <a:srgbClr val="000000"/>
                </a:solidFill>
                <a:effectLst/>
                <a:latin typeface="Times New Roman" panose="02020603050405020304" pitchFamily="18" charset="0"/>
              </a:rPr>
              <a:t> – Use pre-attentive attributes to guide attention.</a:t>
            </a:r>
          </a:p>
          <a:p>
            <a:pPr algn="l">
              <a:buFont typeface="+mj-lt"/>
              <a:buAutoNum type="arabicPeriod"/>
            </a:pPr>
            <a:r>
              <a:rPr lang="en-US" b="1" i="0" dirty="0">
                <a:solidFill>
                  <a:srgbClr val="000000"/>
                </a:solidFill>
                <a:effectLst/>
                <a:latin typeface="Times New Roman" panose="02020603050405020304" pitchFamily="18" charset="0"/>
              </a:rPr>
              <a:t>Show your designing skills</a:t>
            </a:r>
            <a:r>
              <a:rPr lang="en-US" b="0" i="0" dirty="0">
                <a:solidFill>
                  <a:srgbClr val="000000"/>
                </a:solidFill>
                <a:effectLst/>
                <a:latin typeface="Times New Roman" panose="02020603050405020304" pitchFamily="18" charset="0"/>
              </a:rPr>
              <a:t> – Apply design principles to enhance clarity and engagement.</a:t>
            </a:r>
          </a:p>
          <a:p>
            <a:pPr algn="l">
              <a:buFont typeface="+mj-lt"/>
              <a:buAutoNum type="arabicPeriod"/>
            </a:pPr>
            <a:r>
              <a:rPr lang="en-US" b="1" i="0" dirty="0">
                <a:solidFill>
                  <a:srgbClr val="000000"/>
                </a:solidFill>
                <a:effectLst/>
                <a:latin typeface="Times New Roman" panose="02020603050405020304" pitchFamily="18" charset="0"/>
              </a:rPr>
              <a:t>Tell your story</a:t>
            </a:r>
            <a:r>
              <a:rPr lang="en-US" b="0" i="0" dirty="0">
                <a:solidFill>
                  <a:srgbClr val="000000"/>
                </a:solidFill>
                <a:effectLst/>
                <a:latin typeface="Times New Roman" panose="02020603050405020304" pitchFamily="18" charset="0"/>
              </a:rPr>
              <a:t> – Present the information in a clear, engaging narrative that drives decision-making.</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84</a:t>
            </a:fld>
            <a:endParaRPr lang="en-US"/>
          </a:p>
        </p:txBody>
      </p:sp>
    </p:spTree>
    <p:extLst>
      <p:ext uri="{BB962C8B-B14F-4D97-AF65-F5344CB8AC3E}">
        <p14:creationId xmlns:p14="http://schemas.microsoft.com/office/powerpoint/2010/main" val="1087243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Notes: This slide introduces the </a:t>
            </a:r>
            <a:r>
              <a:rPr lang="en-US" b="1" i="0" dirty="0">
                <a:solidFill>
                  <a:srgbClr val="000000"/>
                </a:solidFill>
                <a:effectLst/>
                <a:latin typeface="Times New Roman" panose="02020603050405020304" pitchFamily="18" charset="0"/>
              </a:rPr>
              <a:t>Case Study</a:t>
            </a:r>
            <a:r>
              <a:rPr lang="en-US" b="0" i="0" dirty="0">
                <a:solidFill>
                  <a:srgbClr val="000000"/>
                </a:solidFill>
                <a:effectLst/>
                <a:latin typeface="Times New Roman" panose="02020603050405020304" pitchFamily="18" charset="0"/>
              </a:rPr>
              <a:t> section, signaling a shift in the presentation to a practical example or real-world application of the concepts discussed previously.</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85</a:t>
            </a:fld>
            <a:endParaRPr lang="en-US"/>
          </a:p>
        </p:txBody>
      </p:sp>
    </p:spTree>
    <p:extLst>
      <p:ext uri="{BB962C8B-B14F-4D97-AF65-F5344CB8AC3E}">
        <p14:creationId xmlns:p14="http://schemas.microsoft.com/office/powerpoint/2010/main" val="23771397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 </a:t>
            </a:r>
            <a:r>
              <a:rPr lang="en-US" b="1" i="0" dirty="0">
                <a:solidFill>
                  <a:srgbClr val="000000"/>
                </a:solidFill>
                <a:effectLst/>
                <a:latin typeface="Times New Roman" panose="02020603050405020304" pitchFamily="18" charset="0"/>
              </a:rPr>
              <a:t>Case 1:</a:t>
            </a:r>
            <a:r>
              <a:rPr lang="en-US" b="0" i="0" dirty="0">
                <a:solidFill>
                  <a:srgbClr val="000000"/>
                </a:solidFill>
                <a:effectLst/>
                <a:latin typeface="Times New Roman" panose="02020603050405020304" pitchFamily="18" charset="0"/>
              </a:rPr>
              <a:t> You are tasked with analyzing employee headcount as an HR Business partner and creating a chart to visualize changes over the past year for a client group you support.</a:t>
            </a:r>
          </a:p>
          <a:p>
            <a:pPr algn="l"/>
            <a:r>
              <a:rPr lang="en-US" b="1" i="0" dirty="0">
                <a:solidFill>
                  <a:srgbClr val="000000"/>
                </a:solidFill>
                <a:effectLst/>
                <a:latin typeface="Times New Roman" panose="02020603050405020304" pitchFamily="18" charset="0"/>
              </a:rPr>
              <a:t>Case 2:</a:t>
            </a:r>
            <a:r>
              <a:rPr lang="en-US" b="0" i="0" dirty="0">
                <a:solidFill>
                  <a:srgbClr val="000000"/>
                </a:solidFill>
                <a:effectLst/>
                <a:latin typeface="Times New Roman" panose="02020603050405020304" pitchFamily="18" charset="0"/>
              </a:rPr>
              <a:t> As a Finance Manager, you need to create a chart that will help get approval for increasing the marketing budget, working with the Marketing Manager to convince top management.</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86</a:t>
            </a:fld>
            <a:endParaRPr lang="en-US"/>
          </a:p>
        </p:txBody>
      </p:sp>
    </p:spTree>
    <p:extLst>
      <p:ext uri="{BB962C8B-B14F-4D97-AF65-F5344CB8AC3E}">
        <p14:creationId xmlns:p14="http://schemas.microsoft.com/office/powerpoint/2010/main" val="2949739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Notes: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The slide presents the 2022 Headcount Metrics, highlighting a 29% increase in Sales Manager headcount. Key factors include aggressive hiring practices that offset layoffs and departures. Specific metrics: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82</a:t>
            </a:r>
            <a:r>
              <a:rPr lang="en-US" b="0" i="0" dirty="0">
                <a:solidFill>
                  <a:srgbClr val="000000"/>
                </a:solidFill>
                <a:effectLst/>
                <a:latin typeface="Times New Roman" panose="02020603050405020304" pitchFamily="18" charset="0"/>
              </a:rPr>
              <a:t> (2021 Total)</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50</a:t>
            </a:r>
            <a:r>
              <a:rPr lang="en-US" b="0" i="0" dirty="0">
                <a:solidFill>
                  <a:srgbClr val="000000"/>
                </a:solidFill>
                <a:effectLst/>
                <a:latin typeface="Times New Roman" panose="02020603050405020304" pitchFamily="18" charset="0"/>
              </a:rPr>
              <a:t> New Hires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22</a:t>
            </a:r>
            <a:r>
              <a:rPr lang="en-US" b="0" i="0" dirty="0">
                <a:solidFill>
                  <a:srgbClr val="000000"/>
                </a:solidFill>
                <a:effectLst/>
                <a:latin typeface="Times New Roman" panose="02020603050405020304" pitchFamily="18" charset="0"/>
              </a:rPr>
              <a:t> Promotions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7</a:t>
            </a:r>
            <a:r>
              <a:rPr lang="en-US" b="0" i="0" dirty="0">
                <a:solidFill>
                  <a:srgbClr val="000000"/>
                </a:solidFill>
                <a:effectLst/>
                <a:latin typeface="Times New Roman" panose="02020603050405020304" pitchFamily="18" charset="0"/>
              </a:rPr>
              <a:t> Transfers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12</a:t>
            </a:r>
            <a:r>
              <a:rPr lang="en-US" b="0" i="0" dirty="0">
                <a:solidFill>
                  <a:srgbClr val="000000"/>
                </a:solidFill>
                <a:effectLst/>
                <a:latin typeface="Times New Roman" panose="02020603050405020304" pitchFamily="18" charset="0"/>
              </a:rPr>
              <a:t> Layoffs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29</a:t>
            </a:r>
            <a:r>
              <a:rPr lang="en-US" b="0" i="0" dirty="0">
                <a:solidFill>
                  <a:srgbClr val="000000"/>
                </a:solidFill>
                <a:effectLst/>
                <a:latin typeface="Times New Roman" panose="02020603050405020304" pitchFamily="18" charset="0"/>
              </a:rPr>
              <a:t> Departures</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106</a:t>
            </a:r>
            <a:r>
              <a:rPr lang="en-US" b="0" i="0" dirty="0">
                <a:solidFill>
                  <a:srgbClr val="000000"/>
                </a:solidFill>
                <a:effectLst/>
                <a:latin typeface="Times New Roman" panose="02020603050405020304" pitchFamily="18" charset="0"/>
              </a:rPr>
              <a:t> (2022 Total)</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87</a:t>
            </a:fld>
            <a:endParaRPr lang="en-US"/>
          </a:p>
        </p:txBody>
      </p:sp>
    </p:spTree>
    <p:extLst>
      <p:ext uri="{BB962C8B-B14F-4D97-AF65-F5344CB8AC3E}">
        <p14:creationId xmlns:p14="http://schemas.microsoft.com/office/powerpoint/2010/main" val="1128426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slide highlights the need to allocate additional funds for the marketing budget, increasing it to USD 450,000 due to actual marketing expenses exceeding the budgeted amounts. The bar chart compares the "Actual Expenses of Marketing" with the "Budgeted Expenses of Marketing," showing a gap. Other categories like "Employees," "Office Space," "Transport," and "Other" are also represented to provide a comprehensive view of overall expenses. The focus is on the necessity to approve the higher marketing budget for future campaigns to align with actual expenses.</a:t>
            </a:r>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88</a:t>
            </a:fld>
            <a:endParaRPr lang="en-US"/>
          </a:p>
        </p:txBody>
      </p:sp>
    </p:spTree>
    <p:extLst>
      <p:ext uri="{BB962C8B-B14F-4D97-AF65-F5344CB8AC3E}">
        <p14:creationId xmlns:p14="http://schemas.microsoft.com/office/powerpoint/2010/main" val="135111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Times New Roman" panose="02020603050405020304" pitchFamily="18" charset="0"/>
              </a:rPr>
              <a:t>Key Message:</a:t>
            </a:r>
            <a:r>
              <a:rPr lang="en-US" b="0" i="0" dirty="0">
                <a:solidFill>
                  <a:srgbClr val="000000"/>
                </a:solidFill>
                <a:effectLst/>
                <a:latin typeface="Times New Roman" panose="02020603050405020304" pitchFamily="18" charset="0"/>
              </a:rPr>
              <a:t> Understanding the context is crucial before visualizing data.</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Know the background, audience, and purpose of the data to ensure the story told aligns with the insights that matter most. This step is foundational for effective storytelling with data.</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17</a:t>
            </a:fld>
            <a:endParaRPr lang="en-US"/>
          </a:p>
        </p:txBody>
      </p:sp>
    </p:spTree>
    <p:extLst>
      <p:ext uri="{BB962C8B-B14F-4D97-AF65-F5344CB8AC3E}">
        <p14:creationId xmlns:p14="http://schemas.microsoft.com/office/powerpoint/2010/main" val="382062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Exploratory Analysis:</a:t>
            </a:r>
            <a:r>
              <a:rPr lang="en-US" b="0" i="0" dirty="0">
                <a:solidFill>
                  <a:srgbClr val="000000"/>
                </a:solidFill>
                <a:effectLst/>
                <a:latin typeface="Times New Roman" panose="02020603050405020304" pitchFamily="18" charset="0"/>
              </a:rPr>
              <a:t> Used to understand the data and identify interesting patterns.</a:t>
            </a:r>
          </a:p>
          <a:p>
            <a:pPr marL="742950" lvl="1" indent="-285750" algn="l">
              <a:buFont typeface="Arial" panose="020B0604020202020204" pitchFamily="34" charset="0"/>
              <a:buChar char="•"/>
            </a:pPr>
            <a:r>
              <a:rPr lang="en-US" b="1" i="0" dirty="0">
                <a:solidFill>
                  <a:srgbClr val="000000"/>
                </a:solidFill>
                <a:effectLst/>
                <a:latin typeface="Times New Roman" panose="02020603050405020304" pitchFamily="18" charset="0"/>
              </a:rPr>
              <a:t>Explanatory Analysis:</a:t>
            </a:r>
            <a:r>
              <a:rPr lang="en-US" b="0" i="0" dirty="0">
                <a:solidFill>
                  <a:srgbClr val="000000"/>
                </a:solidFill>
                <a:effectLst/>
                <a:latin typeface="Times New Roman" panose="02020603050405020304" pitchFamily="18" charset="0"/>
              </a:rPr>
              <a:t> Focuses on presenting the most compelling story derived from the data.</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Focus:</a:t>
            </a:r>
            <a:r>
              <a:rPr lang="en-US" b="0" i="0" dirty="0">
                <a:solidFill>
                  <a:srgbClr val="000000"/>
                </a:solidFill>
                <a:effectLst/>
                <a:latin typeface="Times New Roman" panose="02020603050405020304" pitchFamily="18" charset="0"/>
              </a:rPr>
              <a:t> Emphasize the importance of knowing the context before deciding what data story to tell and how to structure the analysis.</a:t>
            </a:r>
          </a:p>
          <a:p>
            <a:endParaRPr lang="en-US" dirty="0"/>
          </a:p>
        </p:txBody>
      </p:sp>
      <p:sp>
        <p:nvSpPr>
          <p:cNvPr id="4" name="Slide Number Placeholder 3"/>
          <p:cNvSpPr>
            <a:spLocks noGrp="1"/>
          </p:cNvSpPr>
          <p:nvPr>
            <p:ph type="sldNum" sz="quarter" idx="5"/>
          </p:nvPr>
        </p:nvSpPr>
        <p:spPr/>
        <p:txBody>
          <a:bodyPr/>
          <a:lstStyle/>
          <a:p>
            <a:fld id="{2BC2B1A4-8EAF-4CB2-AFFB-52D0FBDC6610}" type="slidenum">
              <a:rPr lang="en-US" smtClean="0"/>
              <a:t>18</a:t>
            </a:fld>
            <a:endParaRPr lang="en-US"/>
          </a:p>
        </p:txBody>
      </p:sp>
    </p:spTree>
    <p:extLst>
      <p:ext uri="{BB962C8B-B14F-4D97-AF65-F5344CB8AC3E}">
        <p14:creationId xmlns:p14="http://schemas.microsoft.com/office/powerpoint/2010/main" val="82658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115C-4778-F209-BCC0-CBB0264041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A2152-2342-58A6-3671-D83B57A38C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F23BAF-561D-3E61-C268-05DDB204472D}"/>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85A0C671-5B29-C6A7-40C7-FB9C174C1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7622B-E55E-58C4-17A5-FBBAC3619305}"/>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12781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8766-8375-9432-31EA-87ACB2164D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D10B85-5520-5EA7-51B3-AF9E0D6507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3F537-4620-2E65-2D64-A50509897B0C}"/>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9441CD37-2EE8-90E4-A655-6D6AF509C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E16C9-D1AF-5170-BD1F-25E893929D4C}"/>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226736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636AB-F4AF-D8AE-0196-827D376FB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358519-AF1E-5240-C359-1B71418DF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DCA0DF-1A6D-E56E-A24F-C39FED74108F}"/>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EAD310D4-8BAD-44D3-DC8A-91CD2BB00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6894A-8239-76B4-C403-642A8D0BF3D2}"/>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3219291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24D1-56A1-651A-024E-23401872F4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7EBBF2C-CB9E-173B-5C93-7E993C1E5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2DDC5C9-A556-D846-9971-5A54E31DABDE}"/>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348E22D7-7462-9C45-54F4-77869D42D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448D8-4D05-6D37-D0F2-262391E1A420}"/>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846628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9D53-BD57-0423-4D36-C40D5236BB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3D8303-3520-C9CB-FC8D-8763BE5F653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4E7871-08A8-9560-C5DC-4EAE81616E95}"/>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13B86CF1-2078-7B37-2AF9-1F4306B57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722E0-CEC3-B7EC-C27C-AF1453F7CBDC}"/>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220534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8731-13B6-73DE-BF36-413538EE7C4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E1FBD3-E8AB-8D75-94ED-2A288F6A80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3A2909-4AA2-731A-FEB8-30EBDF76FAC7}"/>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64608998-CD93-5A97-6C3D-A615D0856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CE4B5-3373-B707-15B1-E712F6FB7491}"/>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2565621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76C7-A727-9353-1D66-7B378B01F1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E19CDB-62E7-D8F3-D076-9624D8DEA4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85FDC2-2DEE-A5AF-EEA8-3C1CEB4393D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78F1AA-A343-856C-8865-A38BF9DA70C7}"/>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6" name="Footer Placeholder 5">
            <a:extLst>
              <a:ext uri="{FF2B5EF4-FFF2-40B4-BE49-F238E27FC236}">
                <a16:creationId xmlns:a16="http://schemas.microsoft.com/office/drawing/2014/main" id="{DFA65B92-A726-8F98-4EAB-517CB32B1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E428E-9F96-5C22-1103-AA46FE105BD6}"/>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3221136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755A-9510-B533-C701-63ECA5D948E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EB023C7-DE13-834E-ADEE-A9E452525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9769D1-6342-8CEC-634F-367104CA7B8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A83111B-C526-42B0-97C4-EC3401BE6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215A49-A9E3-AEBC-EE0B-045792CEDD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380E5AA-7D24-B7FE-4BD9-034064AE03F5}"/>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8" name="Footer Placeholder 7">
            <a:extLst>
              <a:ext uri="{FF2B5EF4-FFF2-40B4-BE49-F238E27FC236}">
                <a16:creationId xmlns:a16="http://schemas.microsoft.com/office/drawing/2014/main" id="{A4976BE5-F7CA-C8A6-BB6A-CC3D2B1884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BA68D8-A242-D91D-D3D6-4A841FF52957}"/>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858256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BD79-CF8E-0828-FFD9-5DB1576472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DAD4394-AD87-6415-9F87-F7171402C3E2}"/>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4" name="Footer Placeholder 3">
            <a:extLst>
              <a:ext uri="{FF2B5EF4-FFF2-40B4-BE49-F238E27FC236}">
                <a16:creationId xmlns:a16="http://schemas.microsoft.com/office/drawing/2014/main" id="{03A1E35D-C8CC-B30A-C275-F63789DD09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9F44F7-364A-048E-2A81-4F803F8AA8B0}"/>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3780190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AF6609-17E1-A83E-F239-61D1E7A5EE49}"/>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3" name="Footer Placeholder 2">
            <a:extLst>
              <a:ext uri="{FF2B5EF4-FFF2-40B4-BE49-F238E27FC236}">
                <a16:creationId xmlns:a16="http://schemas.microsoft.com/office/drawing/2014/main" id="{7B9D7FDD-DADF-8966-B221-5277E6C648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3765C9-EAA7-06BC-9616-DBAF53C464FB}"/>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2603002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DA5D-751F-6C97-FAF1-45CC2A5D20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3B1DDDE-5660-52A9-A2B8-EF4ADE5DB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D8A4EDD-3BA2-BAAC-6396-41C10739B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0D9784-BE11-7671-3509-2A629FE591F2}"/>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6" name="Footer Placeholder 5">
            <a:extLst>
              <a:ext uri="{FF2B5EF4-FFF2-40B4-BE49-F238E27FC236}">
                <a16:creationId xmlns:a16="http://schemas.microsoft.com/office/drawing/2014/main" id="{C53BA0CD-869C-038A-1172-079869F87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41A18-0658-A693-13A6-99709D391FC1}"/>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326100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F512-7100-B09D-6D15-1975EA0F6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346C16-0437-8898-AA09-1146E1D1D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FA9B3-46D5-F0FE-A740-5C7FEB161AEE}"/>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EB2BDA1F-7B43-87A3-7B75-B866F0F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F4AF8-72AA-474F-5392-48A72E6F7D42}"/>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1255855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5EFA-E214-9791-E3C7-AB39A2D00C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C18F01-325F-3512-B00D-24C989F8F7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B8300D-3683-8EC2-C73E-A369B6F2B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7B944B-9F53-1738-3EFB-AB0981F4BA4B}"/>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6" name="Footer Placeholder 5">
            <a:extLst>
              <a:ext uri="{FF2B5EF4-FFF2-40B4-BE49-F238E27FC236}">
                <a16:creationId xmlns:a16="http://schemas.microsoft.com/office/drawing/2014/main" id="{6F8AD2AB-B682-9650-4E71-DF2BFE31A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880A2-E73F-7B2A-6D1C-5FFAF50A4F62}"/>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820639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8952-3C23-FA94-D59E-42722CB3CD4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7290C7-F395-0B98-EE95-0D23087B54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A3508D-06F1-DC17-4549-59D7AA75DCE5}"/>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0A58B74F-EB0A-0045-94BD-D81A10BB0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3EF38-3C25-D758-8E2B-C0FE5B6D17F5}"/>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1873327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372453-EE11-6D32-1D70-D541DDCB57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076EA3-2427-6BDE-0096-EB842EC65A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588A08-4F7A-FE50-1E80-B60E5E0C60E1}"/>
              </a:ext>
            </a:extLst>
          </p:cNvPr>
          <p:cNvSpPr>
            <a:spLocks noGrp="1"/>
          </p:cNvSpPr>
          <p:nvPr>
            <p:ph type="dt" sz="half" idx="10"/>
          </p:nvPr>
        </p:nvSpPr>
        <p:spPr/>
        <p:txBody>
          <a:body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EC9DA2AC-EE57-4DF7-AD41-0205C0901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015C6-5B1C-948E-3AB5-181168EE8A06}"/>
              </a:ext>
            </a:extLst>
          </p:cNvPr>
          <p:cNvSpPr>
            <a:spLocks noGrp="1"/>
          </p:cNvSpPr>
          <p:nvPr>
            <p:ph type="sldNum" sz="quarter" idx="12"/>
          </p:nvPr>
        </p:nvSpPr>
        <p:spPr/>
        <p:txBody>
          <a:bodyPr/>
          <a:lstStyle/>
          <a:p>
            <a:fld id="{6B0AED29-97F5-C648-AF37-7702B20FF96C}" type="slidenum">
              <a:rPr lang="en-US" smtClean="0"/>
              <a:t>‹#›</a:t>
            </a:fld>
            <a:endParaRPr lang="en-US"/>
          </a:p>
        </p:txBody>
      </p:sp>
    </p:spTree>
    <p:extLst>
      <p:ext uri="{BB962C8B-B14F-4D97-AF65-F5344CB8AC3E}">
        <p14:creationId xmlns:p14="http://schemas.microsoft.com/office/powerpoint/2010/main" val="136328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2CE1-0C8E-BA55-D52F-2F54E9184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96D6D-D8DB-F0F3-CDC7-8D8E39948A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BF1E55-4224-8960-CB55-75DAC18843AB}"/>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1BB90DA1-708C-FBBD-23E7-913AC152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5730D-FA1C-C33E-F9A0-9D43D0594ED4}"/>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269990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5844-BF8E-D394-7B0A-893C87EB8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DD401-9CEA-30F4-5101-137460BEDA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847474-634C-260D-FF15-35B22D58AF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AB222-504A-67EC-FFD9-03EF1B72C63D}"/>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6" name="Footer Placeholder 5">
            <a:extLst>
              <a:ext uri="{FF2B5EF4-FFF2-40B4-BE49-F238E27FC236}">
                <a16:creationId xmlns:a16="http://schemas.microsoft.com/office/drawing/2014/main" id="{D9047079-1075-B522-6576-CB445CF19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24A8E-1383-FF45-DAC8-09FCD9ADC02F}"/>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416183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55A9-0DD5-48BE-B94B-08B8977A7F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C49FD7-3DCA-9F1C-0C40-7B3CF6B5E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EDBC6-9000-48E7-115C-E2E5F8A5BA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20F133-1371-9289-21B9-0C91B6A57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33D07-3E84-B660-FFE3-EF39D3CBB9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39762E-2251-ECC8-7543-E819E5145526}"/>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8" name="Footer Placeholder 7">
            <a:extLst>
              <a:ext uri="{FF2B5EF4-FFF2-40B4-BE49-F238E27FC236}">
                <a16:creationId xmlns:a16="http://schemas.microsoft.com/office/drawing/2014/main" id="{45E97481-3E18-68BF-CC24-548A60C59A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2873B7-0695-1193-1480-954DA97E35FE}"/>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41744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C6B7-8B21-64EA-10C6-38A072B70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0A676-693B-4EE2-47EA-DC5F8F113B97}"/>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4" name="Footer Placeholder 3">
            <a:extLst>
              <a:ext uri="{FF2B5EF4-FFF2-40B4-BE49-F238E27FC236}">
                <a16:creationId xmlns:a16="http://schemas.microsoft.com/office/drawing/2014/main" id="{9930D0D4-853D-DC0C-8972-FDE02D476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B61EF5-B84B-222C-2EF5-EF3A4DBE9C0A}"/>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1416691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D82BD-A1CD-79CC-A695-DA4ACAA4E4C4}"/>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3" name="Footer Placeholder 2">
            <a:extLst>
              <a:ext uri="{FF2B5EF4-FFF2-40B4-BE49-F238E27FC236}">
                <a16:creationId xmlns:a16="http://schemas.microsoft.com/office/drawing/2014/main" id="{9165CF70-EA4F-B3B4-8E91-2FCB74B860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E5492C-7CC9-F43D-6BF5-AE7631EEFAC8}"/>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27661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AAE2-26B0-246C-B991-BFE9573FC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949708-F55F-13CA-3E45-56D2A0D1E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89F32-478C-A729-3285-3C9BAA893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9D034-35B3-5CEA-6D03-7EEA33169A74}"/>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6" name="Footer Placeholder 5">
            <a:extLst>
              <a:ext uri="{FF2B5EF4-FFF2-40B4-BE49-F238E27FC236}">
                <a16:creationId xmlns:a16="http://schemas.microsoft.com/office/drawing/2014/main" id="{8AA4C470-8ED7-F494-AC36-4AB7DA9AC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C2ED1-9136-C870-442E-1BC446533174}"/>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320901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7200-C205-CBB8-1FD1-AE78E1FE4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7F9010-9E71-659E-2F24-31B454393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A87BA9-B7ED-AC57-EED7-22EB4A85A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49AC4-F136-F587-E469-A4B81180018E}"/>
              </a:ext>
            </a:extLst>
          </p:cNvPr>
          <p:cNvSpPr>
            <a:spLocks noGrp="1"/>
          </p:cNvSpPr>
          <p:nvPr>
            <p:ph type="dt" sz="half" idx="10"/>
          </p:nvPr>
        </p:nvSpPr>
        <p:spPr/>
        <p:txBody>
          <a:bodyPr/>
          <a:lstStyle/>
          <a:p>
            <a:fld id="{C18A4781-152F-4C60-9BBD-EB9E994FF65A}" type="datetimeFigureOut">
              <a:rPr lang="en-US" smtClean="0"/>
              <a:t>10/9/24</a:t>
            </a:fld>
            <a:endParaRPr lang="en-US"/>
          </a:p>
        </p:txBody>
      </p:sp>
      <p:sp>
        <p:nvSpPr>
          <p:cNvPr id="6" name="Footer Placeholder 5">
            <a:extLst>
              <a:ext uri="{FF2B5EF4-FFF2-40B4-BE49-F238E27FC236}">
                <a16:creationId xmlns:a16="http://schemas.microsoft.com/office/drawing/2014/main" id="{6024DF65-28DA-424A-E606-DE85F1655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56B6C-3248-C3E0-D2D6-EC217D21C21D}"/>
              </a:ext>
            </a:extLst>
          </p:cNvPr>
          <p:cNvSpPr>
            <a:spLocks noGrp="1"/>
          </p:cNvSpPr>
          <p:nvPr>
            <p:ph type="sldNum" sz="quarter" idx="12"/>
          </p:nvPr>
        </p:nvSpPr>
        <p:spPr/>
        <p:txBody>
          <a:bodyPr/>
          <a:lstStyle/>
          <a:p>
            <a:fld id="{23AA458D-A745-4CDE-8743-1ABF8EAF5406}" type="slidenum">
              <a:rPr lang="en-US" smtClean="0"/>
              <a:t>‹#›</a:t>
            </a:fld>
            <a:endParaRPr lang="en-US"/>
          </a:p>
        </p:txBody>
      </p:sp>
    </p:spTree>
    <p:extLst>
      <p:ext uri="{BB962C8B-B14F-4D97-AF65-F5344CB8AC3E}">
        <p14:creationId xmlns:p14="http://schemas.microsoft.com/office/powerpoint/2010/main" val="1304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79A9B-B3AF-9A8F-57ED-9BB612D68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F08B61-1792-79BE-A6C0-94932C126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7DC8C-87AE-7A3D-EE36-A88A05EE4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A4781-152F-4C60-9BBD-EB9E994FF65A}" type="datetimeFigureOut">
              <a:rPr lang="en-US" smtClean="0"/>
              <a:t>10/9/24</a:t>
            </a:fld>
            <a:endParaRPr lang="en-US"/>
          </a:p>
        </p:txBody>
      </p:sp>
      <p:sp>
        <p:nvSpPr>
          <p:cNvPr id="5" name="Footer Placeholder 4">
            <a:extLst>
              <a:ext uri="{FF2B5EF4-FFF2-40B4-BE49-F238E27FC236}">
                <a16:creationId xmlns:a16="http://schemas.microsoft.com/office/drawing/2014/main" id="{5F9D32D6-E42C-6C76-C36B-1F4287C717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F8C0BA-9E37-1D37-9CB8-2B5459A89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AA458D-A745-4CDE-8743-1ABF8EAF5406}" type="slidenum">
              <a:rPr lang="en-US" smtClean="0"/>
              <a:t>‹#›</a:t>
            </a:fld>
            <a:endParaRPr lang="en-US"/>
          </a:p>
        </p:txBody>
      </p:sp>
    </p:spTree>
    <p:extLst>
      <p:ext uri="{BB962C8B-B14F-4D97-AF65-F5344CB8AC3E}">
        <p14:creationId xmlns:p14="http://schemas.microsoft.com/office/powerpoint/2010/main" val="2347847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4FFA0F-815A-0C39-307C-CBFB39520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01CD21-DA35-3881-8EF2-948C85E73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805724-E2AA-294C-C2E2-ABA44C48A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0362B-60EA-3041-9589-11582CFC9727}" type="datetimeFigureOut">
              <a:rPr lang="en-US" smtClean="0"/>
              <a:t>10/9/24</a:t>
            </a:fld>
            <a:endParaRPr lang="en-US"/>
          </a:p>
        </p:txBody>
      </p:sp>
      <p:sp>
        <p:nvSpPr>
          <p:cNvPr id="5" name="Footer Placeholder 4">
            <a:extLst>
              <a:ext uri="{FF2B5EF4-FFF2-40B4-BE49-F238E27FC236}">
                <a16:creationId xmlns:a16="http://schemas.microsoft.com/office/drawing/2014/main" id="{B151AD41-053C-1D50-6CA8-3696E94F2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EF5169-DBC5-7FFA-9891-FC3219C5D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0AED29-97F5-C648-AF37-7702B20FF96C}" type="slidenum">
              <a:rPr lang="en-US" smtClean="0"/>
              <a:t>‹#›</a:t>
            </a:fld>
            <a:endParaRPr lang="en-US"/>
          </a:p>
        </p:txBody>
      </p:sp>
    </p:spTree>
    <p:extLst>
      <p:ext uri="{BB962C8B-B14F-4D97-AF65-F5344CB8AC3E}">
        <p14:creationId xmlns:p14="http://schemas.microsoft.com/office/powerpoint/2010/main" val="2374734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2.jp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live.eibfs.ae/" TargetMode="External"/><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live.eibfs.ae/" TargetMode="Externa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hart" Target="../charts/chart14.xml"/><Relationship Id="rId4" Type="http://schemas.openxmlformats.org/officeDocument/2006/relationships/chart" Target="../charts/char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chart" Target="../charts/chart16.xml"/><Relationship Id="rId4" Type="http://schemas.openxmlformats.org/officeDocument/2006/relationships/chart" Target="../charts/char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hart" Target="../charts/chart18.xml"/><Relationship Id="rId4" Type="http://schemas.openxmlformats.org/officeDocument/2006/relationships/chart" Target="../charts/char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chart" Target="../charts/chart20.xml"/><Relationship Id="rId4" Type="http://schemas.openxmlformats.org/officeDocument/2006/relationships/chart" Target="../charts/char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hart" Target="../charts/char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chart" Target="../charts/chart2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chart" Target="../charts/chart2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chart" Target="../charts/chart24.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chart" Target="../charts/char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chart" Target="../charts/chart26.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hart" Target="../charts/chart27.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hart" Target="../charts/chart28.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chart" Target="../charts/chart30.xml"/><Relationship Id="rId4" Type="http://schemas.openxmlformats.org/officeDocument/2006/relationships/chart" Target="../charts/chart29.xml"/></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chart" Target="../charts/chart31.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310.png"/><Relationship Id="rId4" Type="http://schemas.microsoft.com/office/2014/relationships/chartEx" Target="../charts/chartEx1.xml"/></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chart" Target="../charts/chart32.xml"/></Relationships>
</file>

<file path=ppt/slides/_rels/slide89.xml.rels><?xml version="1.0" encoding="UTF-8" standalone="yes"?>
<Relationships xmlns="http://schemas.openxmlformats.org/package/2006/relationships"><Relationship Id="rId3" Type="http://schemas.openxmlformats.org/officeDocument/2006/relationships/hyperlink" Target="https://live.eibfs.ae/" TargetMode="Externa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hyperlink" Target="https://live.eibfs.ae/" TargetMode="Externa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EA1E2-F811-C9E5-3BE7-D732B1C00C30}"/>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D784C2-836C-60A9-D6DD-BA23882797D2}"/>
              </a:ext>
            </a:extLst>
          </p:cNvPr>
          <p:cNvSpPr>
            <a:spLocks noGrp="1"/>
          </p:cNvSpPr>
          <p:nvPr>
            <p:ph type="ctrTitle"/>
          </p:nvPr>
        </p:nvSpPr>
        <p:spPr>
          <a:xfrm>
            <a:off x="1524000" y="3429000"/>
            <a:ext cx="9144000" cy="850845"/>
          </a:xfrm>
        </p:spPr>
        <p:txBody>
          <a:bodyPr>
            <a:noAutofit/>
          </a:bodyPr>
          <a:lstStyle/>
          <a:p>
            <a:r>
              <a:rPr lang="en-US" sz="4800" dirty="0">
                <a:solidFill>
                  <a:schemeClr val="bg1"/>
                </a:solidFill>
                <a:latin typeface="Helvetica" pitchFamily="2" charset="0"/>
              </a:rPr>
              <a:t>Data Storytelling &amp; Decision Making for Managers</a:t>
            </a:r>
          </a:p>
        </p:txBody>
      </p:sp>
      <p:sp>
        <p:nvSpPr>
          <p:cNvPr id="7" name="Subtitle 2">
            <a:extLst>
              <a:ext uri="{FF2B5EF4-FFF2-40B4-BE49-F238E27FC236}">
                <a16:creationId xmlns:a16="http://schemas.microsoft.com/office/drawing/2014/main" id="{FD8D1B12-ADD9-A06B-81BB-25A2B9CBC307}"/>
              </a:ext>
            </a:extLst>
          </p:cNvPr>
          <p:cNvSpPr txBox="1">
            <a:spLocks/>
          </p:cNvSpPr>
          <p:nvPr/>
        </p:nvSpPr>
        <p:spPr>
          <a:xfrm>
            <a:off x="1869641" y="5979350"/>
            <a:ext cx="8798359" cy="516517"/>
          </a:xfrm>
          <a:prstGeom prst="rect">
            <a:avLst/>
          </a:prstGeom>
        </p:spPr>
        <p:txBody>
          <a:bodyPr>
            <a:noAutofit/>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algn="ctr"/>
            <a:r>
              <a:rPr lang="en-US" sz="1400" b="1" kern="0" dirty="0">
                <a:solidFill>
                  <a:schemeClr val="bg1"/>
                </a:solidFill>
                <a:ea typeface="+mj-ea"/>
                <a:cs typeface="+mj-cs"/>
              </a:rPr>
              <a:t>Developed &amp; Copyrighted by </a:t>
            </a:r>
          </a:p>
          <a:p>
            <a:pPr algn="ctr"/>
            <a:r>
              <a:rPr lang="en-US" sz="1400" b="1" kern="0" dirty="0">
                <a:solidFill>
                  <a:schemeClr val="bg1"/>
                </a:solidFill>
                <a:ea typeface="+mj-ea"/>
                <a:cs typeface="+mj-cs"/>
              </a:rPr>
              <a:t>Emirates Institute of Finance (EIF)</a:t>
            </a:r>
          </a:p>
        </p:txBody>
      </p:sp>
    </p:spTree>
    <p:extLst>
      <p:ext uri="{BB962C8B-B14F-4D97-AF65-F5344CB8AC3E}">
        <p14:creationId xmlns:p14="http://schemas.microsoft.com/office/powerpoint/2010/main" val="382947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0B3FA-ED14-DC89-501D-4DA35DCC244E}"/>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graphicFrame>
        <p:nvGraphicFramePr>
          <p:cNvPr id="3" name="Table 2">
            <a:extLst>
              <a:ext uri="{FF2B5EF4-FFF2-40B4-BE49-F238E27FC236}">
                <a16:creationId xmlns:a16="http://schemas.microsoft.com/office/drawing/2014/main" id="{0C79EC38-EB34-B885-F13C-9C4192E496F5}"/>
              </a:ext>
            </a:extLst>
          </p:cNvPr>
          <p:cNvGraphicFramePr>
            <a:graphicFrameLocks noGrp="1"/>
          </p:cNvGraphicFramePr>
          <p:nvPr>
            <p:extLst>
              <p:ext uri="{D42A27DB-BD31-4B8C-83A1-F6EECF244321}">
                <p14:modId xmlns:p14="http://schemas.microsoft.com/office/powerpoint/2010/main" val="3273364023"/>
              </p:ext>
            </p:extLst>
          </p:nvPr>
        </p:nvGraphicFramePr>
        <p:xfrm>
          <a:off x="815667" y="2815044"/>
          <a:ext cx="2780071" cy="2476420"/>
        </p:xfrm>
        <a:graphic>
          <a:graphicData uri="http://schemas.openxmlformats.org/drawingml/2006/table">
            <a:tbl>
              <a:tblPr/>
              <a:tblGrid>
                <a:gridCol w="1433052">
                  <a:extLst>
                    <a:ext uri="{9D8B030D-6E8A-4147-A177-3AD203B41FA5}">
                      <a16:colId xmlns:a16="http://schemas.microsoft.com/office/drawing/2014/main" val="4271194421"/>
                    </a:ext>
                  </a:extLst>
                </a:gridCol>
                <a:gridCol w="1347019">
                  <a:extLst>
                    <a:ext uri="{9D8B030D-6E8A-4147-A177-3AD203B41FA5}">
                      <a16:colId xmlns:a16="http://schemas.microsoft.com/office/drawing/2014/main" val="564746756"/>
                    </a:ext>
                  </a:extLst>
                </a:gridCol>
              </a:tblGrid>
              <a:tr h="495284">
                <a:tc>
                  <a:txBody>
                    <a:bodyPr/>
                    <a:lstStyle/>
                    <a:p>
                      <a:pPr algn="ctr" fontAlgn="b"/>
                      <a:r>
                        <a:rPr lang="en-US" sz="1400" b="1" i="0" u="none" strike="noStrike" dirty="0">
                          <a:solidFill>
                            <a:srgbClr val="000000"/>
                          </a:solidFill>
                          <a:effectLst/>
                          <a:latin typeface="+mn-lt"/>
                        </a:rPr>
                        <a:t>Categories</a:t>
                      </a: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mn-lt"/>
                        </a:rPr>
                        <a:t>Sales </a:t>
                      </a:r>
                      <a:r>
                        <a:rPr lang="en-US" sz="1400" b="1" i="0" u="none" strike="noStrike" dirty="0">
                          <a:solidFill>
                            <a:srgbClr val="000000"/>
                          </a:solidFill>
                          <a:effectLst/>
                          <a:latin typeface="+mn-lt"/>
                        </a:rPr>
                        <a:t>Revenue</a:t>
                      </a: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3213397998"/>
                  </a:ext>
                </a:extLst>
              </a:tr>
              <a:tr h="495284">
                <a:tc>
                  <a:txBody>
                    <a:bodyPr/>
                    <a:lstStyle/>
                    <a:p>
                      <a:pPr algn="l" fontAlgn="b"/>
                      <a:r>
                        <a:rPr lang="en-US" sz="1400" b="0" i="0" u="none" strike="noStrike" dirty="0">
                          <a:solidFill>
                            <a:srgbClr val="000000"/>
                          </a:solidFill>
                          <a:effectLst/>
                          <a:latin typeface="+mn-lt"/>
                        </a:rPr>
                        <a:t>Furniture</a:t>
                      </a: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853169</a:t>
                      </a: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extLst>
                  <a:ext uri="{0D108BD9-81ED-4DB2-BD59-A6C34878D82A}">
                    <a16:rowId xmlns:a16="http://schemas.microsoft.com/office/drawing/2014/main" val="393972406"/>
                  </a:ext>
                </a:extLst>
              </a:tr>
              <a:tr h="495284">
                <a:tc>
                  <a:txBody>
                    <a:bodyPr/>
                    <a:lstStyle/>
                    <a:p>
                      <a:pPr algn="l" fontAlgn="b"/>
                      <a:r>
                        <a:rPr lang="en-US" sz="1400" b="0" i="0" u="none" strike="noStrike" dirty="0">
                          <a:solidFill>
                            <a:srgbClr val="000000"/>
                          </a:solidFill>
                          <a:effectLst/>
                          <a:latin typeface="+mn-lt"/>
                        </a:rPr>
                        <a:t>Office Supplies</a:t>
                      </a:r>
                    </a:p>
                  </a:txBody>
                  <a:tcPr marL="6350" marR="6350" marT="6350"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mn-lt"/>
                        </a:rPr>
                        <a:t>719047</a:t>
                      </a:r>
                    </a:p>
                  </a:txBody>
                  <a:tcPr marL="6350" marR="6350" marT="6350" marB="0" anchor="b">
                    <a:lnL>
                      <a:noFill/>
                    </a:lnL>
                    <a:lnR>
                      <a:noFill/>
                    </a:lnR>
                    <a:lnT>
                      <a:noFill/>
                    </a:lnT>
                    <a:lnB>
                      <a:noFill/>
                    </a:lnB>
                    <a:noFill/>
                  </a:tcPr>
                </a:tc>
                <a:extLst>
                  <a:ext uri="{0D108BD9-81ED-4DB2-BD59-A6C34878D82A}">
                    <a16:rowId xmlns:a16="http://schemas.microsoft.com/office/drawing/2014/main" val="331527372"/>
                  </a:ext>
                </a:extLst>
              </a:tr>
              <a:tr h="495284">
                <a:tc>
                  <a:txBody>
                    <a:bodyPr/>
                    <a:lstStyle/>
                    <a:p>
                      <a:pPr algn="l" fontAlgn="b"/>
                      <a:r>
                        <a:rPr lang="en-US" sz="1400" b="0" i="0" u="none" strike="noStrike" dirty="0">
                          <a:solidFill>
                            <a:srgbClr val="000000"/>
                          </a:solidFill>
                          <a:effectLst/>
                          <a:latin typeface="+mn-lt"/>
                        </a:rPr>
                        <a:t>Technology</a:t>
                      </a: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836154</a:t>
                      </a: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1244185095"/>
                  </a:ext>
                </a:extLst>
              </a:tr>
              <a:tr h="495284">
                <a:tc>
                  <a:txBody>
                    <a:bodyPr/>
                    <a:lstStyle/>
                    <a:p>
                      <a:pPr algn="ctr" fontAlgn="b"/>
                      <a:endParaRPr lang="en-US" sz="1400" b="1" i="0" u="none" strike="noStrike" dirty="0">
                        <a:solidFill>
                          <a:srgbClr val="000000"/>
                        </a:solidFill>
                        <a:effectLst/>
                        <a:latin typeface="+mn-lt"/>
                      </a:endParaRP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tc>
                  <a:txBody>
                    <a:bodyPr/>
                    <a:lstStyle/>
                    <a:p>
                      <a:pPr algn="ctr" fontAlgn="b"/>
                      <a:endParaRPr lang="en-US" sz="1400" b="1" i="0" u="none" strike="noStrike" dirty="0">
                        <a:solidFill>
                          <a:srgbClr val="000000"/>
                        </a:solidFill>
                        <a:effectLst/>
                        <a:latin typeface="+mn-lt"/>
                      </a:endParaRP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extLst>
                  <a:ext uri="{0D108BD9-81ED-4DB2-BD59-A6C34878D82A}">
                    <a16:rowId xmlns:a16="http://schemas.microsoft.com/office/drawing/2014/main" val="3283373676"/>
                  </a:ext>
                </a:extLst>
              </a:tr>
            </a:tbl>
          </a:graphicData>
        </a:graphic>
      </p:graphicFrame>
      <p:graphicFrame>
        <p:nvGraphicFramePr>
          <p:cNvPr id="4" name="Table 3">
            <a:extLst>
              <a:ext uri="{FF2B5EF4-FFF2-40B4-BE49-F238E27FC236}">
                <a16:creationId xmlns:a16="http://schemas.microsoft.com/office/drawing/2014/main" id="{303AD5F4-35F7-8542-EEE9-BD356C9CBB3C}"/>
              </a:ext>
            </a:extLst>
          </p:cNvPr>
          <p:cNvGraphicFramePr>
            <a:graphicFrameLocks noGrp="1"/>
          </p:cNvGraphicFramePr>
          <p:nvPr>
            <p:extLst>
              <p:ext uri="{D42A27DB-BD31-4B8C-83A1-F6EECF244321}">
                <p14:modId xmlns:p14="http://schemas.microsoft.com/office/powerpoint/2010/main" val="3284596729"/>
              </p:ext>
            </p:extLst>
          </p:nvPr>
        </p:nvGraphicFramePr>
        <p:xfrm>
          <a:off x="4524270" y="2807016"/>
          <a:ext cx="2668229" cy="2484448"/>
        </p:xfrm>
        <a:graphic>
          <a:graphicData uri="http://schemas.openxmlformats.org/drawingml/2006/table">
            <a:tbl>
              <a:tblPr/>
              <a:tblGrid>
                <a:gridCol w="1029519">
                  <a:extLst>
                    <a:ext uri="{9D8B030D-6E8A-4147-A177-3AD203B41FA5}">
                      <a16:colId xmlns:a16="http://schemas.microsoft.com/office/drawing/2014/main" val="657879209"/>
                    </a:ext>
                  </a:extLst>
                </a:gridCol>
                <a:gridCol w="1638710">
                  <a:extLst>
                    <a:ext uri="{9D8B030D-6E8A-4147-A177-3AD203B41FA5}">
                      <a16:colId xmlns:a16="http://schemas.microsoft.com/office/drawing/2014/main" val="2999719951"/>
                    </a:ext>
                  </a:extLst>
                </a:gridCol>
              </a:tblGrid>
              <a:tr h="389705">
                <a:tc>
                  <a:txBody>
                    <a:bodyPr/>
                    <a:lstStyle/>
                    <a:p>
                      <a:pPr algn="ctr" fontAlgn="b"/>
                      <a:r>
                        <a:rPr lang="en-US" sz="1400" b="1" i="0" u="none" strike="noStrike">
                          <a:solidFill>
                            <a:srgbClr val="000000"/>
                          </a:solidFill>
                          <a:effectLst/>
                          <a:latin typeface="+mn-lt"/>
                        </a:rPr>
                        <a:t>Year</a:t>
                      </a:r>
                      <a:endParaRPr lang="en-US" sz="1400" b="1" i="0" u="none" strike="noStrike" dirty="0">
                        <a:solidFill>
                          <a:srgbClr val="000000"/>
                        </a:solidFill>
                        <a:effectLst/>
                        <a:latin typeface="+mn-lt"/>
                      </a:endParaRP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mn-lt"/>
                        </a:rPr>
                        <a:t>Total </a:t>
                      </a:r>
                      <a:r>
                        <a:rPr lang="en-US" sz="1400" b="1" i="0" u="none" strike="noStrike" dirty="0">
                          <a:solidFill>
                            <a:srgbClr val="000000"/>
                          </a:solidFill>
                          <a:effectLst/>
                          <a:latin typeface="+mn-lt"/>
                        </a:rPr>
                        <a:t>Profit</a:t>
                      </a:r>
                    </a:p>
                  </a:txBody>
                  <a:tcPr marL="6350" marR="6350" marT="6350" marB="0" anchor="b">
                    <a:lnL>
                      <a:noFill/>
                    </a:lnL>
                    <a:lnR>
                      <a:noFill/>
                    </a:lnR>
                    <a:lnT>
                      <a:noFill/>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4249741147"/>
                  </a:ext>
                </a:extLst>
              </a:tr>
              <a:tr h="299249">
                <a:tc>
                  <a:txBody>
                    <a:bodyPr/>
                    <a:lstStyle/>
                    <a:p>
                      <a:pPr algn="l" fontAlgn="b"/>
                      <a:r>
                        <a:rPr lang="en-US" sz="1400" b="0" i="0" u="none" strike="noStrike" dirty="0">
                          <a:solidFill>
                            <a:srgbClr val="000000"/>
                          </a:solidFill>
                          <a:effectLst/>
                          <a:latin typeface="+mn-lt"/>
                        </a:rPr>
                        <a:t>2018</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45300</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3532787537"/>
                  </a:ext>
                </a:extLst>
              </a:tr>
              <a:tr h="299249">
                <a:tc>
                  <a:txBody>
                    <a:bodyPr/>
                    <a:lstStyle/>
                    <a:p>
                      <a:pPr algn="l" fontAlgn="b"/>
                      <a:r>
                        <a:rPr lang="en-US" sz="1400" b="0" i="0" u="none" strike="noStrike" dirty="0">
                          <a:solidFill>
                            <a:srgbClr val="000000"/>
                          </a:solidFill>
                          <a:effectLst/>
                          <a:latin typeface="+mn-lt"/>
                        </a:rPr>
                        <a:t>2019</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43383</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2419677263"/>
                  </a:ext>
                </a:extLst>
              </a:tr>
              <a:tr h="299249">
                <a:tc>
                  <a:txBody>
                    <a:bodyPr/>
                    <a:lstStyle/>
                    <a:p>
                      <a:pPr algn="l" fontAlgn="b"/>
                      <a:r>
                        <a:rPr lang="en-US" sz="1400" b="0" i="0" u="none" strike="noStrike" dirty="0">
                          <a:solidFill>
                            <a:srgbClr val="000000"/>
                          </a:solidFill>
                          <a:effectLst/>
                          <a:latin typeface="+mn-lt"/>
                        </a:rPr>
                        <a:t>2020</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45256</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2694724758"/>
                  </a:ext>
                </a:extLst>
              </a:tr>
              <a:tr h="299249">
                <a:tc>
                  <a:txBody>
                    <a:bodyPr/>
                    <a:lstStyle/>
                    <a:p>
                      <a:pPr algn="l" fontAlgn="b"/>
                      <a:r>
                        <a:rPr lang="en-US" sz="1400" b="0" i="0" u="none" strike="noStrike" dirty="0">
                          <a:solidFill>
                            <a:srgbClr val="000000"/>
                          </a:solidFill>
                          <a:effectLst/>
                          <a:latin typeface="+mn-lt"/>
                        </a:rPr>
                        <a:t>2021</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69505</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2632713508"/>
                  </a:ext>
                </a:extLst>
              </a:tr>
              <a:tr h="299249">
                <a:tc>
                  <a:txBody>
                    <a:bodyPr/>
                    <a:lstStyle/>
                    <a:p>
                      <a:pPr algn="l" fontAlgn="b"/>
                      <a:r>
                        <a:rPr lang="en-US" sz="1400" b="0" i="0" u="none" strike="noStrike">
                          <a:solidFill>
                            <a:srgbClr val="000000"/>
                          </a:solidFill>
                          <a:effectLst/>
                          <a:latin typeface="+mn-lt"/>
                        </a:rPr>
                        <a:t>2022</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52749</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3808339949"/>
                  </a:ext>
                </a:extLst>
              </a:tr>
              <a:tr h="299249">
                <a:tc>
                  <a:txBody>
                    <a:bodyPr/>
                    <a:lstStyle/>
                    <a:p>
                      <a:pPr algn="l" fontAlgn="b"/>
                      <a:r>
                        <a:rPr lang="en-US" sz="1400" b="0" i="0" u="none" strike="noStrike">
                          <a:solidFill>
                            <a:srgbClr val="000000"/>
                          </a:solidFill>
                          <a:effectLst/>
                          <a:latin typeface="+mn-lt"/>
                        </a:rPr>
                        <a:t>2023</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30201</a:t>
                      </a:r>
                    </a:p>
                  </a:txBody>
                  <a:tcPr marL="6350" marR="6350" marT="635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3028815042"/>
                  </a:ext>
                </a:extLst>
              </a:tr>
              <a:tr h="299249">
                <a:tc>
                  <a:txBody>
                    <a:bodyPr/>
                    <a:lstStyle/>
                    <a:p>
                      <a:pPr algn="ctr" fontAlgn="b"/>
                      <a:endParaRPr lang="en-US" sz="1400" b="1" i="0" u="none" strike="noStrike" dirty="0">
                        <a:solidFill>
                          <a:srgbClr val="000000"/>
                        </a:solidFill>
                        <a:effectLst/>
                        <a:latin typeface="+mn-lt"/>
                      </a:endParaRP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tc>
                  <a:txBody>
                    <a:bodyPr/>
                    <a:lstStyle/>
                    <a:p>
                      <a:pPr algn="ctr" fontAlgn="b"/>
                      <a:endParaRPr lang="en-US" sz="1400" b="1" i="0" u="none" strike="noStrike" dirty="0">
                        <a:solidFill>
                          <a:srgbClr val="000000"/>
                        </a:solidFill>
                        <a:effectLst/>
                        <a:latin typeface="+mn-lt"/>
                      </a:endParaRPr>
                    </a:p>
                  </a:txBody>
                  <a:tcPr marL="6350" marR="6350" marT="6350" marB="0" anchor="b">
                    <a:lnL>
                      <a:noFill/>
                    </a:lnL>
                    <a:lnR>
                      <a:noFill/>
                    </a:lnR>
                    <a:lnT w="6350" cap="flat" cmpd="sng" algn="ctr">
                      <a:solidFill>
                        <a:srgbClr val="95B3D7"/>
                      </a:solidFill>
                      <a:prstDash val="solid"/>
                      <a:round/>
                      <a:headEnd type="none" w="med" len="med"/>
                      <a:tailEnd type="none" w="med" len="med"/>
                    </a:lnT>
                    <a:lnB>
                      <a:noFill/>
                    </a:lnB>
                    <a:noFill/>
                  </a:tcPr>
                </a:tc>
                <a:extLst>
                  <a:ext uri="{0D108BD9-81ED-4DB2-BD59-A6C34878D82A}">
                    <a16:rowId xmlns:a16="http://schemas.microsoft.com/office/drawing/2014/main" val="3801696893"/>
                  </a:ext>
                </a:extLst>
              </a:tr>
            </a:tbl>
          </a:graphicData>
        </a:graphic>
      </p:graphicFrame>
      <p:graphicFrame>
        <p:nvGraphicFramePr>
          <p:cNvPr id="5" name="Table 4">
            <a:extLst>
              <a:ext uri="{FF2B5EF4-FFF2-40B4-BE49-F238E27FC236}">
                <a16:creationId xmlns:a16="http://schemas.microsoft.com/office/drawing/2014/main" id="{17495BC7-308C-1346-980C-D84FDA7828FB}"/>
              </a:ext>
            </a:extLst>
          </p:cNvPr>
          <p:cNvGraphicFramePr>
            <a:graphicFrameLocks noGrp="1"/>
          </p:cNvGraphicFramePr>
          <p:nvPr>
            <p:extLst>
              <p:ext uri="{D42A27DB-BD31-4B8C-83A1-F6EECF244321}">
                <p14:modId xmlns:p14="http://schemas.microsoft.com/office/powerpoint/2010/main" val="4164161687"/>
              </p:ext>
            </p:extLst>
          </p:nvPr>
        </p:nvGraphicFramePr>
        <p:xfrm>
          <a:off x="8164050" y="2832906"/>
          <a:ext cx="3189750" cy="2684360"/>
        </p:xfrm>
        <a:graphic>
          <a:graphicData uri="http://schemas.openxmlformats.org/drawingml/2006/table">
            <a:tbl>
              <a:tblPr/>
              <a:tblGrid>
                <a:gridCol w="986660">
                  <a:extLst>
                    <a:ext uri="{9D8B030D-6E8A-4147-A177-3AD203B41FA5}">
                      <a16:colId xmlns:a16="http://schemas.microsoft.com/office/drawing/2014/main" val="3736809709"/>
                    </a:ext>
                  </a:extLst>
                </a:gridCol>
                <a:gridCol w="1081271">
                  <a:extLst>
                    <a:ext uri="{9D8B030D-6E8A-4147-A177-3AD203B41FA5}">
                      <a16:colId xmlns:a16="http://schemas.microsoft.com/office/drawing/2014/main" val="814437829"/>
                    </a:ext>
                  </a:extLst>
                </a:gridCol>
                <a:gridCol w="1121819">
                  <a:extLst>
                    <a:ext uri="{9D8B030D-6E8A-4147-A177-3AD203B41FA5}">
                      <a16:colId xmlns:a16="http://schemas.microsoft.com/office/drawing/2014/main" val="1302386671"/>
                    </a:ext>
                  </a:extLst>
                </a:gridCol>
              </a:tblGrid>
              <a:tr h="225129">
                <a:tc>
                  <a:txBody>
                    <a:bodyPr/>
                    <a:lstStyle/>
                    <a:p>
                      <a:pPr algn="ctr" fontAlgn="ctr"/>
                      <a:r>
                        <a:rPr lang="en-US" sz="1400" b="1" i="0" u="none" strike="noStrike">
                          <a:solidFill>
                            <a:srgbClr val="000000"/>
                          </a:solidFill>
                          <a:effectLst/>
                          <a:latin typeface="+mn-lt"/>
                        </a:rPr>
                        <a:t>Banks</a:t>
                      </a:r>
                      <a:endParaRPr lang="en-US" sz="1400" b="1" i="0" u="none" strike="noStrike" dirty="0">
                        <a:solidFill>
                          <a:srgbClr val="000000"/>
                        </a:solidFill>
                        <a:effectLst/>
                        <a:latin typeface="+mn-lt"/>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mn-lt"/>
                        </a:rPr>
                        <a:t>Product Fee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a:solidFill>
                            <a:srgbClr val="000000"/>
                          </a:solidFill>
                          <a:effectLst/>
                          <a:latin typeface="+mn-lt"/>
                        </a:rPr>
                        <a:t>Customer Ratings</a:t>
                      </a:r>
                      <a:endParaRPr lang="en-US" sz="14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9088441"/>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1</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1200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4.9</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396551"/>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2</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1000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3.2</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115630"/>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3</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4.0</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0304937"/>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4</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1000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4.2</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737128"/>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5</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800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3.8</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14552"/>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6</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500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3.9</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011528"/>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7</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4.1</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0479949"/>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8</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500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4.6</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533389"/>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9</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mn-lt"/>
                        </a:rPr>
                        <a:t>400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3.7</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979487"/>
                  </a:ext>
                </a:extLst>
              </a:tr>
              <a:tr h="225129">
                <a:tc>
                  <a:txBody>
                    <a:bodyPr/>
                    <a:lstStyle/>
                    <a:p>
                      <a:pPr algn="l" fontAlgn="ctr"/>
                      <a:r>
                        <a:rPr lang="en-US" sz="1400" b="0" i="0" u="none" strike="noStrike">
                          <a:solidFill>
                            <a:srgbClr val="000000"/>
                          </a:solidFill>
                          <a:effectLst/>
                          <a:latin typeface="+mn-lt"/>
                        </a:rPr>
                        <a:t>Bank </a:t>
                      </a:r>
                      <a:r>
                        <a:rPr lang="en-US" sz="1400" b="0" i="0" u="none" strike="noStrike" dirty="0">
                          <a:solidFill>
                            <a:srgbClr val="000000"/>
                          </a:solidFill>
                          <a:effectLst/>
                          <a:latin typeface="+mn-lt"/>
                        </a:rPr>
                        <a:t>10</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800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mn-lt"/>
                        </a:rPr>
                        <a:t>2.5</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7891012"/>
                  </a:ext>
                </a:extLst>
              </a:tr>
            </a:tbl>
          </a:graphicData>
        </a:graphic>
      </p:graphicFrame>
      <p:grpSp>
        <p:nvGrpSpPr>
          <p:cNvPr id="9" name="Group 8">
            <a:extLst>
              <a:ext uri="{FF2B5EF4-FFF2-40B4-BE49-F238E27FC236}">
                <a16:creationId xmlns:a16="http://schemas.microsoft.com/office/drawing/2014/main" id="{920F24A7-E249-273F-0EF2-D0453773EEB7}"/>
              </a:ext>
            </a:extLst>
          </p:cNvPr>
          <p:cNvGrpSpPr/>
          <p:nvPr/>
        </p:nvGrpSpPr>
        <p:grpSpPr>
          <a:xfrm>
            <a:off x="957470" y="2177706"/>
            <a:ext cx="10718040" cy="338555"/>
            <a:chOff x="838200" y="1690688"/>
            <a:chExt cx="10718040" cy="338555"/>
          </a:xfrm>
        </p:grpSpPr>
        <p:sp>
          <p:nvSpPr>
            <p:cNvPr id="6" name="TextBox 5">
              <a:extLst>
                <a:ext uri="{FF2B5EF4-FFF2-40B4-BE49-F238E27FC236}">
                  <a16:creationId xmlns:a16="http://schemas.microsoft.com/office/drawing/2014/main" id="{5990BE82-C0AF-F24C-7612-E61E950F6EB8}"/>
                </a:ext>
              </a:extLst>
            </p:cNvPr>
            <p:cNvSpPr txBox="1"/>
            <p:nvPr/>
          </p:nvSpPr>
          <p:spPr>
            <a:xfrm>
              <a:off x="838200" y="1690689"/>
              <a:ext cx="2780071" cy="338554"/>
            </a:xfrm>
            <a:prstGeom prst="rect">
              <a:avLst/>
            </a:prstGeom>
            <a:noFill/>
          </p:spPr>
          <p:txBody>
            <a:bodyPr wrap="square" rtlCol="0">
              <a:spAutoFit/>
            </a:bodyPr>
            <a:lstStyle/>
            <a:p>
              <a:r>
                <a:rPr lang="en-US" sz="1600" b="1" dirty="0"/>
                <a:t>Sales Revenue by Category</a:t>
              </a:r>
            </a:p>
          </p:txBody>
        </p:sp>
        <p:sp>
          <p:nvSpPr>
            <p:cNvPr id="7" name="TextBox 6">
              <a:extLst>
                <a:ext uri="{FF2B5EF4-FFF2-40B4-BE49-F238E27FC236}">
                  <a16:creationId xmlns:a16="http://schemas.microsoft.com/office/drawing/2014/main" id="{98793A24-67E7-93BB-4172-71C5973B8C3E}"/>
                </a:ext>
              </a:extLst>
            </p:cNvPr>
            <p:cNvSpPr txBox="1"/>
            <p:nvPr/>
          </p:nvSpPr>
          <p:spPr>
            <a:xfrm>
              <a:off x="4671552" y="1690689"/>
              <a:ext cx="1947910" cy="338554"/>
            </a:xfrm>
            <a:prstGeom prst="rect">
              <a:avLst/>
            </a:prstGeom>
            <a:noFill/>
          </p:spPr>
          <p:txBody>
            <a:bodyPr wrap="square" rtlCol="0">
              <a:spAutoFit/>
            </a:bodyPr>
            <a:lstStyle/>
            <a:p>
              <a:r>
                <a:rPr lang="en-US" sz="1600" b="1"/>
                <a:t>Yearly Total </a:t>
              </a:r>
              <a:r>
                <a:rPr lang="en-US" sz="1600" b="1" dirty="0"/>
                <a:t>Profits</a:t>
              </a:r>
            </a:p>
          </p:txBody>
        </p:sp>
        <p:sp>
          <p:nvSpPr>
            <p:cNvPr id="8" name="TextBox 7">
              <a:extLst>
                <a:ext uri="{FF2B5EF4-FFF2-40B4-BE49-F238E27FC236}">
                  <a16:creationId xmlns:a16="http://schemas.microsoft.com/office/drawing/2014/main" id="{29D92712-71C9-6D18-5607-0E4F36A0C932}"/>
                </a:ext>
              </a:extLst>
            </p:cNvPr>
            <p:cNvSpPr txBox="1"/>
            <p:nvPr/>
          </p:nvSpPr>
          <p:spPr>
            <a:xfrm>
              <a:off x="7959479" y="1690688"/>
              <a:ext cx="3596761" cy="338554"/>
            </a:xfrm>
            <a:prstGeom prst="rect">
              <a:avLst/>
            </a:prstGeom>
            <a:noFill/>
          </p:spPr>
          <p:txBody>
            <a:bodyPr wrap="square" rtlCol="0">
              <a:spAutoFit/>
            </a:bodyPr>
            <a:lstStyle/>
            <a:p>
              <a:r>
                <a:rPr lang="en-US" sz="1600" b="1" dirty="0"/>
                <a:t>Product Price by </a:t>
              </a:r>
              <a:r>
                <a:rPr lang="en-US" sz="1600" b="1"/>
                <a:t>Customer Ratings</a:t>
              </a:r>
              <a:endParaRPr lang="en-US" sz="1600" b="1" dirty="0"/>
            </a:p>
          </p:txBody>
        </p:sp>
      </p:grpSp>
      <p:sp>
        <p:nvSpPr>
          <p:cNvPr id="12" name="Title 3">
            <a:extLst>
              <a:ext uri="{FF2B5EF4-FFF2-40B4-BE49-F238E27FC236}">
                <a16:creationId xmlns:a16="http://schemas.microsoft.com/office/drawing/2014/main" id="{3D1C1997-9843-335B-A10D-627364411646}"/>
              </a:ext>
            </a:extLst>
          </p:cNvPr>
          <p:cNvSpPr>
            <a:spLocks noGrp="1"/>
          </p:cNvSpPr>
          <p:nvPr>
            <p:ph type="title"/>
          </p:nvPr>
        </p:nvSpPr>
        <p:spPr>
          <a:xfrm>
            <a:off x="1973067" y="272449"/>
            <a:ext cx="9531330" cy="816403"/>
          </a:xfrm>
        </p:spPr>
        <p:txBody>
          <a:bodyPr>
            <a:normAutofit/>
          </a:bodyPr>
          <a:lstStyle/>
          <a:p>
            <a:r>
              <a:rPr lang="en-US" sz="3600" dirty="0"/>
              <a:t>Exercise: Make “charts”</a:t>
            </a:r>
          </a:p>
        </p:txBody>
      </p:sp>
    </p:spTree>
    <p:extLst>
      <p:ext uri="{BB962C8B-B14F-4D97-AF65-F5344CB8AC3E}">
        <p14:creationId xmlns:p14="http://schemas.microsoft.com/office/powerpoint/2010/main" val="1507187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3DF20-9023-105A-305C-01CBCC242AC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58D088D-9705-F853-89F5-F8DE3A11C444}"/>
              </a:ext>
            </a:extLst>
          </p:cNvPr>
          <p:cNvSpPr>
            <a:spLocks noGrp="1"/>
          </p:cNvSpPr>
          <p:nvPr>
            <p:ph type="title"/>
          </p:nvPr>
        </p:nvSpPr>
        <p:spPr>
          <a:xfrm>
            <a:off x="2143136" y="255627"/>
            <a:ext cx="8718530" cy="816403"/>
          </a:xfrm>
        </p:spPr>
        <p:txBody>
          <a:bodyPr>
            <a:normAutofit/>
          </a:bodyPr>
          <a:lstStyle/>
          <a:p>
            <a:r>
              <a:rPr lang="en-US" sz="3600" dirty="0"/>
              <a:t>Why do we make “bad charts”?</a:t>
            </a:r>
          </a:p>
        </p:txBody>
      </p:sp>
      <p:sp>
        <p:nvSpPr>
          <p:cNvPr id="6" name="Rectangle 5">
            <a:extLst>
              <a:ext uri="{FF2B5EF4-FFF2-40B4-BE49-F238E27FC236}">
                <a16:creationId xmlns:a16="http://schemas.microsoft.com/office/drawing/2014/main" id="{996B454E-4FA7-96FA-0A14-A292F25E522C}"/>
              </a:ext>
            </a:extLst>
          </p:cNvPr>
          <p:cNvSpPr/>
          <p:nvPr/>
        </p:nvSpPr>
        <p:spPr>
          <a:xfrm>
            <a:off x="1330336" y="1181527"/>
            <a:ext cx="9435987" cy="45770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523F3B14-184B-78AD-0268-8652459DBA52}"/>
              </a:ext>
            </a:extLst>
          </p:cNvPr>
          <p:cNvGraphicFramePr>
            <a:graphicFrameLocks/>
          </p:cNvGraphicFramePr>
          <p:nvPr>
            <p:extLst>
              <p:ext uri="{D42A27DB-BD31-4B8C-83A1-F6EECF244321}">
                <p14:modId xmlns:p14="http://schemas.microsoft.com/office/powerpoint/2010/main" val="4052450487"/>
              </p:ext>
            </p:extLst>
          </p:nvPr>
        </p:nvGraphicFramePr>
        <p:xfrm>
          <a:off x="1425677" y="1223411"/>
          <a:ext cx="9231437" cy="445306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065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3DF20-9023-105A-305C-01CBCC242AC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58D088D-9705-F853-89F5-F8DE3A11C444}"/>
              </a:ext>
            </a:extLst>
          </p:cNvPr>
          <p:cNvSpPr>
            <a:spLocks noGrp="1"/>
          </p:cNvSpPr>
          <p:nvPr>
            <p:ph type="title"/>
          </p:nvPr>
        </p:nvSpPr>
        <p:spPr>
          <a:xfrm>
            <a:off x="2143136" y="255627"/>
            <a:ext cx="8718530" cy="816403"/>
          </a:xfrm>
        </p:spPr>
        <p:txBody>
          <a:bodyPr>
            <a:normAutofit/>
          </a:bodyPr>
          <a:lstStyle/>
          <a:p>
            <a:r>
              <a:rPr lang="en-US" sz="3600" dirty="0"/>
              <a:t>Why do we make “bad charts”?</a:t>
            </a:r>
          </a:p>
        </p:txBody>
      </p:sp>
      <p:sp>
        <p:nvSpPr>
          <p:cNvPr id="7" name="Rectangle 6">
            <a:extLst>
              <a:ext uri="{FF2B5EF4-FFF2-40B4-BE49-F238E27FC236}">
                <a16:creationId xmlns:a16="http://schemas.microsoft.com/office/drawing/2014/main" id="{4F2CC93B-CD5B-61DB-03C9-18338CC8381B}"/>
              </a:ext>
            </a:extLst>
          </p:cNvPr>
          <p:cNvSpPr/>
          <p:nvPr/>
        </p:nvSpPr>
        <p:spPr>
          <a:xfrm>
            <a:off x="1295401" y="1194942"/>
            <a:ext cx="9566266" cy="46833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45B921E1-70D4-A27F-67BD-64B7919C2CFA}"/>
              </a:ext>
            </a:extLst>
          </p:cNvPr>
          <p:cNvGraphicFramePr>
            <a:graphicFrameLocks/>
          </p:cNvGraphicFramePr>
          <p:nvPr>
            <p:extLst>
              <p:ext uri="{D42A27DB-BD31-4B8C-83A1-F6EECF244321}">
                <p14:modId xmlns:p14="http://schemas.microsoft.com/office/powerpoint/2010/main" val="2367184127"/>
              </p:ext>
            </p:extLst>
          </p:nvPr>
        </p:nvGraphicFramePr>
        <p:xfrm>
          <a:off x="1330334" y="1327657"/>
          <a:ext cx="9413866" cy="45034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6575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3DF20-9023-105A-305C-01CBCC242AC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58D088D-9705-F853-89F5-F8DE3A11C444}"/>
              </a:ext>
            </a:extLst>
          </p:cNvPr>
          <p:cNvSpPr>
            <a:spLocks noGrp="1"/>
          </p:cNvSpPr>
          <p:nvPr>
            <p:ph type="title"/>
          </p:nvPr>
        </p:nvSpPr>
        <p:spPr>
          <a:xfrm>
            <a:off x="2143136" y="255627"/>
            <a:ext cx="8718530" cy="816403"/>
          </a:xfrm>
        </p:spPr>
        <p:txBody>
          <a:bodyPr>
            <a:normAutofit/>
          </a:bodyPr>
          <a:lstStyle/>
          <a:p>
            <a:r>
              <a:rPr lang="en-US" sz="3600" dirty="0"/>
              <a:t>Why do we make “bad charts”?</a:t>
            </a:r>
          </a:p>
        </p:txBody>
      </p:sp>
      <p:sp>
        <p:nvSpPr>
          <p:cNvPr id="8" name="Rectangle 7">
            <a:extLst>
              <a:ext uri="{FF2B5EF4-FFF2-40B4-BE49-F238E27FC236}">
                <a16:creationId xmlns:a16="http://schemas.microsoft.com/office/drawing/2014/main" id="{F064C41F-F0CF-85B4-FF8F-1D8CB460E69C}"/>
              </a:ext>
            </a:extLst>
          </p:cNvPr>
          <p:cNvSpPr/>
          <p:nvPr/>
        </p:nvSpPr>
        <p:spPr>
          <a:xfrm>
            <a:off x="990601" y="2111634"/>
            <a:ext cx="4986644" cy="31461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F78BC0-F2EC-D3E3-C68A-67F864F1B931}"/>
              </a:ext>
            </a:extLst>
          </p:cNvPr>
          <p:cNvSpPr/>
          <p:nvPr/>
        </p:nvSpPr>
        <p:spPr>
          <a:xfrm>
            <a:off x="6454243" y="2111633"/>
            <a:ext cx="4747156" cy="3146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4A51BA9-25C8-51F5-0B3C-951950A9D6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974" y="2194774"/>
            <a:ext cx="4732554" cy="29541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C8209346-3C0D-3EC7-D081-D385C913B65D}"/>
              </a:ext>
            </a:extLst>
          </p:cNvPr>
          <p:cNvGraphicFramePr>
            <a:graphicFrameLocks noGrp="1"/>
          </p:cNvGraphicFramePr>
          <p:nvPr>
            <p:extLst>
              <p:ext uri="{D42A27DB-BD31-4B8C-83A1-F6EECF244321}">
                <p14:modId xmlns:p14="http://schemas.microsoft.com/office/powerpoint/2010/main" val="221437610"/>
              </p:ext>
            </p:extLst>
          </p:nvPr>
        </p:nvGraphicFramePr>
        <p:xfrm>
          <a:off x="6550689" y="2194775"/>
          <a:ext cx="4563626" cy="2954167"/>
        </p:xfrm>
        <a:graphic>
          <a:graphicData uri="http://schemas.openxmlformats.org/drawingml/2006/table">
            <a:tbl>
              <a:tblPr>
                <a:tableStyleId>{5C22544A-7EE6-4342-B048-85BDC9FD1C3A}</a:tableStyleId>
              </a:tblPr>
              <a:tblGrid>
                <a:gridCol w="1234536">
                  <a:extLst>
                    <a:ext uri="{9D8B030D-6E8A-4147-A177-3AD203B41FA5}">
                      <a16:colId xmlns:a16="http://schemas.microsoft.com/office/drawing/2014/main" val="2626903411"/>
                    </a:ext>
                  </a:extLst>
                </a:gridCol>
                <a:gridCol w="665818">
                  <a:extLst>
                    <a:ext uri="{9D8B030D-6E8A-4147-A177-3AD203B41FA5}">
                      <a16:colId xmlns:a16="http://schemas.microsoft.com/office/drawing/2014/main" val="301497963"/>
                    </a:ext>
                  </a:extLst>
                </a:gridCol>
                <a:gridCol w="665818">
                  <a:extLst>
                    <a:ext uri="{9D8B030D-6E8A-4147-A177-3AD203B41FA5}">
                      <a16:colId xmlns:a16="http://schemas.microsoft.com/office/drawing/2014/main" val="751328136"/>
                    </a:ext>
                  </a:extLst>
                </a:gridCol>
                <a:gridCol w="665818">
                  <a:extLst>
                    <a:ext uri="{9D8B030D-6E8A-4147-A177-3AD203B41FA5}">
                      <a16:colId xmlns:a16="http://schemas.microsoft.com/office/drawing/2014/main" val="501986456"/>
                    </a:ext>
                  </a:extLst>
                </a:gridCol>
                <a:gridCol w="665818">
                  <a:extLst>
                    <a:ext uri="{9D8B030D-6E8A-4147-A177-3AD203B41FA5}">
                      <a16:colId xmlns:a16="http://schemas.microsoft.com/office/drawing/2014/main" val="3846361466"/>
                    </a:ext>
                  </a:extLst>
                </a:gridCol>
                <a:gridCol w="665818">
                  <a:extLst>
                    <a:ext uri="{9D8B030D-6E8A-4147-A177-3AD203B41FA5}">
                      <a16:colId xmlns:a16="http://schemas.microsoft.com/office/drawing/2014/main" val="3908021569"/>
                    </a:ext>
                  </a:extLst>
                </a:gridCol>
              </a:tblGrid>
              <a:tr h="322639">
                <a:tc>
                  <a:txBody>
                    <a:bodyPr/>
                    <a:lstStyle/>
                    <a:p>
                      <a:pPr algn="ctr" fontAlgn="ctr"/>
                      <a:r>
                        <a:rPr lang="en-US" sz="1200" u="sng" strike="noStrike">
                          <a:effectLst/>
                        </a:rPr>
                        <a:t>Branch</a:t>
                      </a:r>
                      <a:endParaRPr lang="en-US" sz="1200" b="1" i="0" u="sng"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200" u="sng" strike="noStrike">
                          <a:effectLst/>
                        </a:rPr>
                        <a:t>Jan</a:t>
                      </a:r>
                      <a:endParaRPr lang="en-US" sz="1200" b="1" i="0" u="sng"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200" u="sng" strike="noStrike">
                          <a:effectLst/>
                        </a:rPr>
                        <a:t>Feb</a:t>
                      </a:r>
                      <a:endParaRPr lang="en-US" sz="1200" b="1" i="0" u="sng"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200" u="sng" strike="noStrike">
                          <a:effectLst/>
                        </a:rPr>
                        <a:t>Mar</a:t>
                      </a:r>
                      <a:endParaRPr lang="en-US" sz="1200" b="1" i="0" u="sng"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200" u="sng" strike="noStrike">
                          <a:effectLst/>
                        </a:rPr>
                        <a:t>Apr</a:t>
                      </a:r>
                      <a:endParaRPr lang="en-US" sz="1200" b="1" i="0" u="sng"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200" u="sng" strike="noStrike">
                          <a:effectLst/>
                        </a:rPr>
                        <a:t>Jun</a:t>
                      </a:r>
                      <a:endParaRPr lang="en-US" sz="1200" b="1" i="0" u="sng"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719879181"/>
                  </a:ext>
                </a:extLst>
              </a:tr>
              <a:tr h="292392">
                <a:tc>
                  <a:txBody>
                    <a:bodyPr/>
                    <a:lstStyle/>
                    <a:p>
                      <a:pPr algn="ctr" fontAlgn="ctr"/>
                      <a:r>
                        <a:rPr lang="en-US" sz="1100" u="none" strike="noStrike">
                          <a:effectLst/>
                        </a:rPr>
                        <a:t>Abu Hail</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18946465"/>
                  </a:ext>
                </a:extLst>
              </a:tr>
              <a:tr h="292392">
                <a:tc>
                  <a:txBody>
                    <a:bodyPr/>
                    <a:lstStyle/>
                    <a:p>
                      <a:pPr algn="ctr" fontAlgn="ctr"/>
                      <a:r>
                        <a:rPr lang="en-US" sz="1100" u="none" strike="noStrike" dirty="0">
                          <a:effectLst/>
                        </a:rPr>
                        <a:t>Majaz</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118118835"/>
                  </a:ext>
                </a:extLst>
              </a:tr>
              <a:tr h="292392">
                <a:tc>
                  <a:txBody>
                    <a:bodyPr/>
                    <a:lstStyle/>
                    <a:p>
                      <a:pPr algn="ctr" fontAlgn="ctr"/>
                      <a:r>
                        <a:rPr lang="en-US" sz="1100" u="none" strike="noStrike">
                          <a:effectLst/>
                        </a:rPr>
                        <a:t>Jumeirah</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69663601"/>
                  </a:ext>
                </a:extLst>
              </a:tr>
              <a:tr h="292392">
                <a:tc>
                  <a:txBody>
                    <a:bodyPr/>
                    <a:lstStyle/>
                    <a:p>
                      <a:pPr algn="ctr" fontAlgn="ctr"/>
                      <a:r>
                        <a:rPr lang="en-US" sz="1100" u="none" strike="noStrike">
                          <a:effectLst/>
                        </a:rPr>
                        <a:t>SAIF </a:t>
                      </a:r>
                      <a:r>
                        <a:rPr lang="en-US" sz="1100" u="none" strike="noStrike" dirty="0">
                          <a:effectLst/>
                        </a:rPr>
                        <a:t>Zone</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31141911"/>
                  </a:ext>
                </a:extLst>
              </a:tr>
              <a:tr h="292392">
                <a:tc>
                  <a:txBody>
                    <a:bodyPr/>
                    <a:lstStyle/>
                    <a:p>
                      <a:pPr algn="ctr" fontAlgn="ctr"/>
                      <a:r>
                        <a:rPr lang="en-US" sz="1100" u="none" strike="noStrike">
                          <a:effectLst/>
                        </a:rPr>
                        <a:t>Musafa</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97786570"/>
                  </a:ext>
                </a:extLst>
              </a:tr>
              <a:tr h="292392">
                <a:tc>
                  <a:txBody>
                    <a:bodyPr/>
                    <a:lstStyle/>
                    <a:p>
                      <a:pPr algn="ctr" fontAlgn="ctr"/>
                      <a:r>
                        <a:rPr lang="en-US" sz="1100" u="none" strike="noStrike">
                          <a:effectLst/>
                        </a:rPr>
                        <a:t>Ajman </a:t>
                      </a:r>
                      <a:r>
                        <a:rPr lang="en-US" sz="1100" u="none" strike="noStrike" dirty="0">
                          <a:effectLst/>
                        </a:rPr>
                        <a:t>City Centre</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05126375"/>
                  </a:ext>
                </a:extLst>
              </a:tr>
              <a:tr h="292392">
                <a:tc>
                  <a:txBody>
                    <a:bodyPr/>
                    <a:lstStyle/>
                    <a:p>
                      <a:pPr algn="ctr" fontAlgn="ctr"/>
                      <a:r>
                        <a:rPr lang="en-US" sz="1100" u="none" strike="noStrike">
                          <a:effectLst/>
                        </a:rPr>
                        <a:t>Al Medan</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17134560"/>
                  </a:ext>
                </a:extLst>
              </a:tr>
              <a:tr h="292392">
                <a:tc>
                  <a:txBody>
                    <a:bodyPr/>
                    <a:lstStyle/>
                    <a:p>
                      <a:pPr algn="ctr" fontAlgn="ctr"/>
                      <a:r>
                        <a:rPr lang="en-US" sz="1100" u="none" strike="noStrike">
                          <a:effectLst/>
                        </a:rPr>
                        <a:t>Business Bay</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872109323"/>
                  </a:ext>
                </a:extLst>
              </a:tr>
              <a:tr h="292392">
                <a:tc>
                  <a:txBody>
                    <a:bodyPr/>
                    <a:lstStyle/>
                    <a:p>
                      <a:pPr algn="ctr" fontAlgn="ctr"/>
                      <a:r>
                        <a:rPr lang="en-US" sz="1100" u="none" strike="noStrike">
                          <a:effectLst/>
                        </a:rPr>
                        <a:t>Jebel Ali</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u="none" strike="noStrike" dirty="0">
                          <a:effectLst/>
                        </a:rPr>
                        <a:t>9</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34109039"/>
                  </a:ext>
                </a:extLst>
              </a:tr>
            </a:tbl>
          </a:graphicData>
        </a:graphic>
      </p:graphicFrame>
    </p:spTree>
    <p:extLst>
      <p:ext uri="{BB962C8B-B14F-4D97-AF65-F5344CB8AC3E}">
        <p14:creationId xmlns:p14="http://schemas.microsoft.com/office/powerpoint/2010/main" val="83464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13BEA-2933-433A-1358-516666CB644F}"/>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2B2744-CEE4-698A-B62E-BEE6BE2DB559}"/>
              </a:ext>
            </a:extLst>
          </p:cNvPr>
          <p:cNvSpPr txBox="1"/>
          <p:nvPr/>
        </p:nvSpPr>
        <p:spPr>
          <a:xfrm>
            <a:off x="1379883" y="1213008"/>
            <a:ext cx="9432234" cy="4708981"/>
          </a:xfrm>
          <a:prstGeom prst="rect">
            <a:avLst/>
          </a:prstGeom>
          <a:noFill/>
        </p:spPr>
        <p:txBody>
          <a:bodyPr wrap="square" rtlCol="0">
            <a:spAutoFit/>
          </a:bodyPr>
          <a:lstStyle/>
          <a:p>
            <a:r>
              <a:rPr lang="en-US" sz="4800" dirty="0"/>
              <a:t>“</a:t>
            </a:r>
            <a:r>
              <a:rPr lang="en-US" sz="7200" dirty="0"/>
              <a:t> </a:t>
            </a:r>
            <a:r>
              <a:rPr lang="en-US" sz="6600"/>
              <a:t>We</a:t>
            </a:r>
            <a:r>
              <a:rPr lang="en-US" sz="7200"/>
              <a:t> </a:t>
            </a:r>
            <a:r>
              <a:rPr lang="en-US" sz="4400"/>
              <a:t>are </a:t>
            </a:r>
            <a:r>
              <a:rPr lang="en-US" sz="4400" dirty="0"/>
              <a:t>not </a:t>
            </a:r>
            <a:r>
              <a:rPr lang="en-US" sz="4400"/>
              <a:t>good at storytelling naturally</a:t>
            </a:r>
            <a:r>
              <a:rPr lang="en-US" sz="4400" dirty="0"/>
              <a:t>.” </a:t>
            </a:r>
          </a:p>
          <a:p>
            <a:r>
              <a:rPr lang="en-US" sz="4400" dirty="0"/>
              <a:t>But the </a:t>
            </a:r>
            <a:r>
              <a:rPr lang="en-US" sz="6600" dirty="0"/>
              <a:t>good news </a:t>
            </a:r>
            <a:r>
              <a:rPr lang="en-US" sz="4400" dirty="0"/>
              <a:t>is, </a:t>
            </a:r>
            <a:r>
              <a:rPr lang="en-US" sz="4400"/>
              <a:t>we can </a:t>
            </a:r>
            <a:r>
              <a:rPr lang="en-US" sz="6600"/>
              <a:t>learn</a:t>
            </a:r>
            <a:r>
              <a:rPr lang="en-US" sz="6000"/>
              <a:t> </a:t>
            </a:r>
            <a:r>
              <a:rPr lang="en-US" sz="4400"/>
              <a:t>and become an </a:t>
            </a:r>
            <a:r>
              <a:rPr lang="en-US" sz="4400" dirty="0"/>
              <a:t>excellent storyteller.”</a:t>
            </a:r>
            <a:endParaRPr lang="en-US" sz="7200" dirty="0"/>
          </a:p>
        </p:txBody>
      </p:sp>
    </p:spTree>
    <p:extLst>
      <p:ext uri="{BB962C8B-B14F-4D97-AF65-F5344CB8AC3E}">
        <p14:creationId xmlns:p14="http://schemas.microsoft.com/office/powerpoint/2010/main" val="412376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F466FB-C052-D2DA-8440-2ACF7895F41C}"/>
              </a:ext>
            </a:extLst>
          </p:cNvPr>
          <p:cNvPicPr>
            <a:picLocks noGrp="1" noRot="1" noChangeAspect="1" noMove="1" noResize="1" noEditPoints="1" noAdjustHandles="1" noChangeArrowheads="1" noChangeShapeType="1" noCrop="1"/>
          </p:cNvPicPr>
          <p:nvPr/>
        </p:nvPicPr>
        <p:blipFill>
          <a:blip r:embed="rId3"/>
          <a:stretch>
            <a:fillRect/>
          </a:stretch>
        </p:blipFill>
        <p:spPr>
          <a:xfrm>
            <a:off x="0" y="42898"/>
            <a:ext cx="12192000" cy="6858000"/>
          </a:xfrm>
          <a:prstGeom prst="rect">
            <a:avLst/>
          </a:prstGeom>
        </p:spPr>
      </p:pic>
      <p:sp>
        <p:nvSpPr>
          <p:cNvPr id="3" name="Title 3">
            <a:extLst>
              <a:ext uri="{FF2B5EF4-FFF2-40B4-BE49-F238E27FC236}">
                <a16:creationId xmlns:a16="http://schemas.microsoft.com/office/drawing/2014/main" id="{6F0EF1C2-8C42-D67F-5152-BA6AA274481A}"/>
              </a:ext>
            </a:extLst>
          </p:cNvPr>
          <p:cNvSpPr>
            <a:spLocks noGrp="1"/>
          </p:cNvSpPr>
          <p:nvPr>
            <p:ph type="title"/>
          </p:nvPr>
        </p:nvSpPr>
        <p:spPr>
          <a:xfrm>
            <a:off x="1976658" y="262353"/>
            <a:ext cx="9531330" cy="816403"/>
          </a:xfrm>
        </p:spPr>
        <p:txBody>
          <a:bodyPr>
            <a:normAutofit/>
          </a:bodyPr>
          <a:lstStyle/>
          <a:p>
            <a:r>
              <a:rPr lang="en-US" sz="3600" dirty="0"/>
              <a:t>How you’ll learn storytelling with data?</a:t>
            </a:r>
          </a:p>
        </p:txBody>
      </p:sp>
      <p:grpSp>
        <p:nvGrpSpPr>
          <p:cNvPr id="10" name="Group 9">
            <a:extLst>
              <a:ext uri="{FF2B5EF4-FFF2-40B4-BE49-F238E27FC236}">
                <a16:creationId xmlns:a16="http://schemas.microsoft.com/office/drawing/2014/main" id="{04F05EAD-3D4D-EDD0-5091-1DAE9D947364}"/>
              </a:ext>
            </a:extLst>
          </p:cNvPr>
          <p:cNvGrpSpPr/>
          <p:nvPr/>
        </p:nvGrpSpPr>
        <p:grpSpPr>
          <a:xfrm>
            <a:off x="1674564" y="1473506"/>
            <a:ext cx="4226301" cy="1401192"/>
            <a:chOff x="1674564" y="1473506"/>
            <a:chExt cx="4226301" cy="1401192"/>
          </a:xfrm>
        </p:grpSpPr>
        <p:sp>
          <p:nvSpPr>
            <p:cNvPr id="34" name="Freeform: Shape 33">
              <a:extLst>
                <a:ext uri="{FF2B5EF4-FFF2-40B4-BE49-F238E27FC236}">
                  <a16:creationId xmlns:a16="http://schemas.microsoft.com/office/drawing/2014/main" id="{15B33EE1-E664-FF69-A223-A290E05A6FDF}"/>
                </a:ext>
              </a:extLst>
            </p:cNvPr>
            <p:cNvSpPr/>
            <p:nvPr/>
          </p:nvSpPr>
          <p:spPr>
            <a:xfrm>
              <a:off x="1674564" y="2137272"/>
              <a:ext cx="2181340" cy="374574"/>
            </a:xfrm>
            <a:custGeom>
              <a:avLst/>
              <a:gdLst>
                <a:gd name="connsiteX0" fmla="*/ 0 w 2181340"/>
                <a:gd name="connsiteY0" fmla="*/ 0 h 374574"/>
                <a:gd name="connsiteX1" fmla="*/ 2181340 w 2181340"/>
                <a:gd name="connsiteY1" fmla="*/ 374574 h 374574"/>
              </a:gdLst>
              <a:ahLst/>
              <a:cxnLst>
                <a:cxn ang="0">
                  <a:pos x="connsiteX0" y="connsiteY0"/>
                </a:cxn>
                <a:cxn ang="0">
                  <a:pos x="connsiteX1" y="connsiteY1"/>
                </a:cxn>
              </a:cxnLst>
              <a:rect l="l" t="t" r="r" b="b"/>
              <a:pathLst>
                <a:path w="2181340" h="374574">
                  <a:moveTo>
                    <a:pt x="0" y="0"/>
                  </a:moveTo>
                  <a:cubicBezTo>
                    <a:pt x="929089" y="111087"/>
                    <a:pt x="1858179" y="222174"/>
                    <a:pt x="2181340" y="37457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Choose visual icon">
              <a:extLst>
                <a:ext uri="{FF2B5EF4-FFF2-40B4-BE49-F238E27FC236}">
                  <a16:creationId xmlns:a16="http://schemas.microsoft.com/office/drawing/2014/main" id="{E41DD818-53DB-2E04-358C-9FF30D7791FC}"/>
                </a:ext>
              </a:extLst>
            </p:cNvPr>
            <p:cNvGrpSpPr/>
            <p:nvPr/>
          </p:nvGrpSpPr>
          <p:grpSpPr>
            <a:xfrm>
              <a:off x="3691974" y="1473506"/>
              <a:ext cx="2208891" cy="1401192"/>
              <a:chOff x="3691974" y="1473506"/>
              <a:chExt cx="2208891" cy="1401192"/>
            </a:xfrm>
          </p:grpSpPr>
          <p:pic>
            <p:nvPicPr>
              <p:cNvPr id="13" name="Graphic 12" descr="Bar graph with upward trend with solid fill">
                <a:extLst>
                  <a:ext uri="{FF2B5EF4-FFF2-40B4-BE49-F238E27FC236}">
                    <a16:creationId xmlns:a16="http://schemas.microsoft.com/office/drawing/2014/main" id="{CD61E90E-511E-7B7F-EED8-87AE75FEC1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21017" y="1473506"/>
                <a:ext cx="914400" cy="914400"/>
              </a:xfrm>
              <a:prstGeom prst="rect">
                <a:avLst/>
              </a:prstGeom>
            </p:spPr>
          </p:pic>
          <p:sp>
            <p:nvSpPr>
              <p:cNvPr id="23" name="TextBox 22">
                <a:extLst>
                  <a:ext uri="{FF2B5EF4-FFF2-40B4-BE49-F238E27FC236}">
                    <a16:creationId xmlns:a16="http://schemas.microsoft.com/office/drawing/2014/main" id="{E232EB22-7989-B9EE-64BE-2EC1E931E09C}"/>
                  </a:ext>
                </a:extLst>
              </p:cNvPr>
              <p:cNvSpPr txBox="1"/>
              <p:nvPr/>
            </p:nvSpPr>
            <p:spPr>
              <a:xfrm>
                <a:off x="3946201" y="2289923"/>
                <a:ext cx="1954664" cy="584775"/>
              </a:xfrm>
              <a:prstGeom prst="rect">
                <a:avLst/>
              </a:prstGeom>
              <a:noFill/>
            </p:spPr>
            <p:txBody>
              <a:bodyPr wrap="square" rtlCol="0">
                <a:spAutoFit/>
              </a:bodyPr>
              <a:lstStyle/>
              <a:p>
                <a:r>
                  <a:rPr lang="en-US" sz="1600" dirty="0"/>
                  <a:t>Choose appropriate visuals</a:t>
                </a:r>
              </a:p>
            </p:txBody>
          </p:sp>
          <p:sp>
            <p:nvSpPr>
              <p:cNvPr id="41" name="Oval 40">
                <a:extLst>
                  <a:ext uri="{FF2B5EF4-FFF2-40B4-BE49-F238E27FC236}">
                    <a16:creationId xmlns:a16="http://schemas.microsoft.com/office/drawing/2014/main" id="{4689D809-79CE-5A94-13C0-3A2D8758EDCD}"/>
                  </a:ext>
                </a:extLst>
              </p:cNvPr>
              <p:cNvSpPr/>
              <p:nvPr/>
            </p:nvSpPr>
            <p:spPr>
              <a:xfrm>
                <a:off x="3691974" y="2448616"/>
                <a:ext cx="237266" cy="237266"/>
              </a:xfrm>
              <a:prstGeom prst="ellipse">
                <a:avLst/>
              </a:prstGeom>
              <a:solidFill>
                <a:srgbClr val="A2D8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323F0AE7-0FCC-29FC-EB25-527A1D8228A6}"/>
              </a:ext>
            </a:extLst>
          </p:cNvPr>
          <p:cNvGrpSpPr/>
          <p:nvPr/>
        </p:nvGrpSpPr>
        <p:grpSpPr>
          <a:xfrm>
            <a:off x="1927952" y="2598234"/>
            <a:ext cx="2145079" cy="3283951"/>
            <a:chOff x="1927952" y="2598234"/>
            <a:chExt cx="2145079" cy="3283951"/>
          </a:xfrm>
        </p:grpSpPr>
        <p:sp>
          <p:nvSpPr>
            <p:cNvPr id="39" name="Freeform: Shape 38">
              <a:extLst>
                <a:ext uri="{FF2B5EF4-FFF2-40B4-BE49-F238E27FC236}">
                  <a16:creationId xmlns:a16="http://schemas.microsoft.com/office/drawing/2014/main" id="{6B7076F4-42EA-ADF6-6A6C-12BCA4F89053}"/>
                </a:ext>
              </a:extLst>
            </p:cNvPr>
            <p:cNvSpPr/>
            <p:nvPr/>
          </p:nvSpPr>
          <p:spPr>
            <a:xfrm>
              <a:off x="3023561" y="2598234"/>
              <a:ext cx="1049470" cy="1795346"/>
            </a:xfrm>
            <a:custGeom>
              <a:avLst/>
              <a:gdLst>
                <a:gd name="connsiteX0" fmla="*/ 767854 w 1049470"/>
                <a:gd name="connsiteY0" fmla="*/ 0 h 1795346"/>
                <a:gd name="connsiteX1" fmla="*/ 1013180 w 1049470"/>
                <a:gd name="connsiteY1" fmla="*/ 880946 h 1795346"/>
                <a:gd name="connsiteX2" fmla="*/ 76478 w 1049470"/>
                <a:gd name="connsiteY2" fmla="*/ 1672683 h 1795346"/>
                <a:gd name="connsiteX3" fmla="*/ 76478 w 1049470"/>
                <a:gd name="connsiteY3" fmla="*/ 1795346 h 1795346"/>
              </a:gdLst>
              <a:ahLst/>
              <a:cxnLst>
                <a:cxn ang="0">
                  <a:pos x="connsiteX0" y="connsiteY0"/>
                </a:cxn>
                <a:cxn ang="0">
                  <a:pos x="connsiteX1" y="connsiteY1"/>
                </a:cxn>
                <a:cxn ang="0">
                  <a:pos x="connsiteX2" y="connsiteY2"/>
                </a:cxn>
                <a:cxn ang="0">
                  <a:pos x="connsiteX3" y="connsiteY3"/>
                </a:cxn>
              </a:cxnLst>
              <a:rect l="l" t="t" r="r" b="b"/>
              <a:pathLst>
                <a:path w="1049470" h="1795346">
                  <a:moveTo>
                    <a:pt x="767854" y="0"/>
                  </a:moveTo>
                  <a:cubicBezTo>
                    <a:pt x="948131" y="301083"/>
                    <a:pt x="1128409" y="602166"/>
                    <a:pt x="1013180" y="880946"/>
                  </a:cubicBezTo>
                  <a:cubicBezTo>
                    <a:pt x="897951" y="1159726"/>
                    <a:pt x="232595" y="1520283"/>
                    <a:pt x="76478" y="1672683"/>
                  </a:cubicBezTo>
                  <a:cubicBezTo>
                    <a:pt x="-79639" y="1825083"/>
                    <a:pt x="46741" y="1769327"/>
                    <a:pt x="76478" y="179534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Remove clutter icon">
              <a:extLst>
                <a:ext uri="{FF2B5EF4-FFF2-40B4-BE49-F238E27FC236}">
                  <a16:creationId xmlns:a16="http://schemas.microsoft.com/office/drawing/2014/main" id="{E23F8FB5-30BE-87A8-2B2E-004D2905B2BD}"/>
                </a:ext>
              </a:extLst>
            </p:cNvPr>
            <p:cNvGrpSpPr/>
            <p:nvPr/>
          </p:nvGrpSpPr>
          <p:grpSpPr>
            <a:xfrm>
              <a:off x="1927952" y="4205280"/>
              <a:ext cx="1893065" cy="1676905"/>
              <a:chOff x="1927952" y="4205280"/>
              <a:chExt cx="1893065" cy="1676905"/>
            </a:xfrm>
          </p:grpSpPr>
          <p:pic>
            <p:nvPicPr>
              <p:cNvPr id="15" name="Graphic 14" descr="Mop and bucket with solid fill">
                <a:extLst>
                  <a:ext uri="{FF2B5EF4-FFF2-40B4-BE49-F238E27FC236}">
                    <a16:creationId xmlns:a16="http://schemas.microsoft.com/office/drawing/2014/main" id="{06D8497D-D5BA-CCD9-ECDC-757CFCB3DD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13402" y="4337891"/>
                <a:ext cx="914400" cy="914400"/>
              </a:xfrm>
              <a:prstGeom prst="rect">
                <a:avLst/>
              </a:prstGeom>
            </p:spPr>
          </p:pic>
          <p:sp>
            <p:nvSpPr>
              <p:cNvPr id="24" name="TextBox 23">
                <a:extLst>
                  <a:ext uri="{FF2B5EF4-FFF2-40B4-BE49-F238E27FC236}">
                    <a16:creationId xmlns:a16="http://schemas.microsoft.com/office/drawing/2014/main" id="{90082B60-1FF9-99B6-EDDD-B8E46776C603}"/>
                  </a:ext>
                </a:extLst>
              </p:cNvPr>
              <p:cNvSpPr txBox="1"/>
              <p:nvPr/>
            </p:nvSpPr>
            <p:spPr>
              <a:xfrm>
                <a:off x="1927952" y="5297410"/>
                <a:ext cx="1893065" cy="584775"/>
              </a:xfrm>
              <a:prstGeom prst="rect">
                <a:avLst/>
              </a:prstGeom>
              <a:noFill/>
            </p:spPr>
            <p:txBody>
              <a:bodyPr wrap="square" rtlCol="0">
                <a:spAutoFit/>
              </a:bodyPr>
              <a:lstStyle/>
              <a:p>
                <a:r>
                  <a:rPr lang="en-US" sz="1600" dirty="0"/>
                  <a:t>Remove clutter </a:t>
                </a:r>
                <a:r>
                  <a:rPr lang="en-US" sz="1600"/>
                  <a:t>from visuals</a:t>
                </a:r>
                <a:endParaRPr lang="en-US" sz="1600" dirty="0"/>
              </a:p>
            </p:txBody>
          </p:sp>
          <p:sp>
            <p:nvSpPr>
              <p:cNvPr id="42" name="Oval 41">
                <a:extLst>
                  <a:ext uri="{FF2B5EF4-FFF2-40B4-BE49-F238E27FC236}">
                    <a16:creationId xmlns:a16="http://schemas.microsoft.com/office/drawing/2014/main" id="{67FD9B6F-A43F-DBEF-06EC-BFA74F8A5D3F}"/>
                  </a:ext>
                </a:extLst>
              </p:cNvPr>
              <p:cNvSpPr/>
              <p:nvPr/>
            </p:nvSpPr>
            <p:spPr>
              <a:xfrm>
                <a:off x="2935856" y="4205280"/>
                <a:ext cx="237266" cy="237266"/>
              </a:xfrm>
              <a:prstGeom prst="ellipse">
                <a:avLst/>
              </a:prstGeom>
              <a:solidFill>
                <a:srgbClr val="61BC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7C6CA029-42B9-38B5-B47E-774F54C63F33}"/>
              </a:ext>
            </a:extLst>
          </p:cNvPr>
          <p:cNvGrpSpPr/>
          <p:nvPr/>
        </p:nvGrpSpPr>
        <p:grpSpPr>
          <a:xfrm>
            <a:off x="3100240" y="3828513"/>
            <a:ext cx="5270745" cy="1551353"/>
            <a:chOff x="3100240" y="3828513"/>
            <a:chExt cx="5270745" cy="1551353"/>
          </a:xfrm>
        </p:grpSpPr>
        <p:sp>
          <p:nvSpPr>
            <p:cNvPr id="37" name="Freeform: Shape 36">
              <a:extLst>
                <a:ext uri="{FF2B5EF4-FFF2-40B4-BE49-F238E27FC236}">
                  <a16:creationId xmlns:a16="http://schemas.microsoft.com/office/drawing/2014/main" id="{B015B9DE-6228-CDA3-4A26-4030BFCA4480}"/>
                </a:ext>
              </a:extLst>
            </p:cNvPr>
            <p:cNvSpPr/>
            <p:nvPr/>
          </p:nvSpPr>
          <p:spPr>
            <a:xfrm rot="21303961">
              <a:off x="3100240" y="4138467"/>
              <a:ext cx="3646583" cy="892975"/>
            </a:xfrm>
            <a:custGeom>
              <a:avLst/>
              <a:gdLst>
                <a:gd name="connsiteX0" fmla="*/ 0 w 3646583"/>
                <a:gd name="connsiteY0" fmla="*/ 110169 h 892975"/>
                <a:gd name="connsiteX1" fmla="*/ 1850833 w 3646583"/>
                <a:gd name="connsiteY1" fmla="*/ 892367 h 892975"/>
                <a:gd name="connsiteX2" fmla="*/ 3646583 w 3646583"/>
                <a:gd name="connsiteY2" fmla="*/ 0 h 892975"/>
              </a:gdLst>
              <a:ahLst/>
              <a:cxnLst>
                <a:cxn ang="0">
                  <a:pos x="connsiteX0" y="connsiteY0"/>
                </a:cxn>
                <a:cxn ang="0">
                  <a:pos x="connsiteX1" y="connsiteY1"/>
                </a:cxn>
                <a:cxn ang="0">
                  <a:pos x="connsiteX2" y="connsiteY2"/>
                </a:cxn>
              </a:cxnLst>
              <a:rect l="l" t="t" r="r" b="b"/>
              <a:pathLst>
                <a:path w="3646583" h="892975">
                  <a:moveTo>
                    <a:pt x="0" y="110169"/>
                  </a:moveTo>
                  <a:cubicBezTo>
                    <a:pt x="621534" y="510448"/>
                    <a:pt x="1243069" y="910728"/>
                    <a:pt x="1850833" y="892367"/>
                  </a:cubicBezTo>
                  <a:cubicBezTo>
                    <a:pt x="2458597" y="874006"/>
                    <a:pt x="3398703" y="220337"/>
                    <a:pt x="364658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irect focus icon">
              <a:extLst>
                <a:ext uri="{FF2B5EF4-FFF2-40B4-BE49-F238E27FC236}">
                  <a16:creationId xmlns:a16="http://schemas.microsoft.com/office/drawing/2014/main" id="{7D47CA02-849C-9336-B6DC-7D1389DD2E00}"/>
                </a:ext>
              </a:extLst>
            </p:cNvPr>
            <p:cNvGrpSpPr/>
            <p:nvPr/>
          </p:nvGrpSpPr>
          <p:grpSpPr>
            <a:xfrm>
              <a:off x="6234584" y="3828513"/>
              <a:ext cx="2136401" cy="1551353"/>
              <a:chOff x="6234584" y="3828513"/>
              <a:chExt cx="2136401" cy="1551353"/>
            </a:xfrm>
          </p:grpSpPr>
          <p:pic>
            <p:nvPicPr>
              <p:cNvPr id="17" name="Graphic 16" descr="Binoculars with solid fill">
                <a:extLst>
                  <a:ext uri="{FF2B5EF4-FFF2-40B4-BE49-F238E27FC236}">
                    <a16:creationId xmlns:a16="http://schemas.microsoft.com/office/drawing/2014/main" id="{9C1D0EB5-4CDD-E297-981A-690C3FFFFC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6419" y="4007385"/>
                <a:ext cx="914400" cy="914400"/>
              </a:xfrm>
              <a:prstGeom prst="rect">
                <a:avLst/>
              </a:prstGeom>
            </p:spPr>
          </p:pic>
          <p:sp>
            <p:nvSpPr>
              <p:cNvPr id="25" name="TextBox 24">
                <a:extLst>
                  <a:ext uri="{FF2B5EF4-FFF2-40B4-BE49-F238E27FC236}">
                    <a16:creationId xmlns:a16="http://schemas.microsoft.com/office/drawing/2014/main" id="{32A8E726-3F0C-87E2-1A0D-F5ACF4AB07EE}"/>
                  </a:ext>
                </a:extLst>
              </p:cNvPr>
              <p:cNvSpPr txBox="1"/>
              <p:nvPr/>
            </p:nvSpPr>
            <p:spPr>
              <a:xfrm>
                <a:off x="6234584" y="4795091"/>
                <a:ext cx="2136401" cy="584775"/>
              </a:xfrm>
              <a:prstGeom prst="rect">
                <a:avLst/>
              </a:prstGeom>
              <a:noFill/>
            </p:spPr>
            <p:txBody>
              <a:bodyPr wrap="square" rtlCol="0">
                <a:spAutoFit/>
              </a:bodyPr>
              <a:lstStyle/>
              <a:p>
                <a:r>
                  <a:rPr lang="en-US" sz="1600"/>
                  <a:t>Direct audience’s </a:t>
                </a:r>
                <a:r>
                  <a:rPr lang="en-US" sz="1600" dirty="0"/>
                  <a:t>focus on </a:t>
                </a:r>
                <a:r>
                  <a:rPr lang="en-US" sz="1600"/>
                  <a:t>your visuals</a:t>
                </a:r>
                <a:endParaRPr lang="en-US" sz="1600" dirty="0"/>
              </a:p>
            </p:txBody>
          </p:sp>
          <p:sp>
            <p:nvSpPr>
              <p:cNvPr id="43" name="Oval 42">
                <a:extLst>
                  <a:ext uri="{FF2B5EF4-FFF2-40B4-BE49-F238E27FC236}">
                    <a16:creationId xmlns:a16="http://schemas.microsoft.com/office/drawing/2014/main" id="{C3F20CBA-C284-8F24-334A-62274242DAC2}"/>
                  </a:ext>
                </a:extLst>
              </p:cNvPr>
              <p:cNvSpPr/>
              <p:nvPr/>
            </p:nvSpPr>
            <p:spPr>
              <a:xfrm>
                <a:off x="6566389" y="3828513"/>
                <a:ext cx="237266" cy="237266"/>
              </a:xfrm>
              <a:prstGeom prst="ellipse">
                <a:avLst/>
              </a:prstGeom>
              <a:solidFill>
                <a:srgbClr val="2198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3A2F1C7A-EE9F-6C74-7DB9-D98972C0350C}"/>
              </a:ext>
            </a:extLst>
          </p:cNvPr>
          <p:cNvGrpSpPr/>
          <p:nvPr/>
        </p:nvGrpSpPr>
        <p:grpSpPr>
          <a:xfrm>
            <a:off x="6742323" y="1198085"/>
            <a:ext cx="3844887" cy="2712903"/>
            <a:chOff x="6742323" y="1198085"/>
            <a:chExt cx="3844887" cy="2712903"/>
          </a:xfrm>
        </p:grpSpPr>
        <p:sp>
          <p:nvSpPr>
            <p:cNvPr id="38" name="Freeform: Shape 37">
              <a:extLst>
                <a:ext uri="{FF2B5EF4-FFF2-40B4-BE49-F238E27FC236}">
                  <a16:creationId xmlns:a16="http://schemas.microsoft.com/office/drawing/2014/main" id="{B238B911-5158-351C-345F-BE3460D83E16}"/>
                </a:ext>
              </a:extLst>
            </p:cNvPr>
            <p:cNvSpPr/>
            <p:nvPr/>
          </p:nvSpPr>
          <p:spPr>
            <a:xfrm>
              <a:off x="6742323" y="1987584"/>
              <a:ext cx="1740665" cy="1923404"/>
            </a:xfrm>
            <a:custGeom>
              <a:avLst/>
              <a:gdLst>
                <a:gd name="connsiteX0" fmla="*/ 0 w 1740665"/>
                <a:gd name="connsiteY0" fmla="*/ 1923404 h 1923404"/>
                <a:gd name="connsiteX1" fmla="*/ 484742 w 1740665"/>
                <a:gd name="connsiteY1" fmla="*/ 193756 h 1923404"/>
                <a:gd name="connsiteX2" fmla="*/ 1740665 w 1740665"/>
                <a:gd name="connsiteY2" fmla="*/ 116638 h 1923404"/>
              </a:gdLst>
              <a:ahLst/>
              <a:cxnLst>
                <a:cxn ang="0">
                  <a:pos x="connsiteX0" y="connsiteY0"/>
                </a:cxn>
                <a:cxn ang="0">
                  <a:pos x="connsiteX1" y="connsiteY1"/>
                </a:cxn>
                <a:cxn ang="0">
                  <a:pos x="connsiteX2" y="connsiteY2"/>
                </a:cxn>
              </a:cxnLst>
              <a:rect l="l" t="t" r="r" b="b"/>
              <a:pathLst>
                <a:path w="1740665" h="1923404">
                  <a:moveTo>
                    <a:pt x="0" y="1923404"/>
                  </a:moveTo>
                  <a:cubicBezTo>
                    <a:pt x="97315" y="1209144"/>
                    <a:pt x="194631" y="494884"/>
                    <a:pt x="484742" y="193756"/>
                  </a:cubicBezTo>
                  <a:cubicBezTo>
                    <a:pt x="774853" y="-107372"/>
                    <a:pt x="1257759" y="4633"/>
                    <a:pt x="1740665" y="11663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Show designing skills icon">
              <a:extLst>
                <a:ext uri="{FF2B5EF4-FFF2-40B4-BE49-F238E27FC236}">
                  <a16:creationId xmlns:a16="http://schemas.microsoft.com/office/drawing/2014/main" id="{6CA9095F-2616-9FA2-DAE4-4E333A522F4C}"/>
                </a:ext>
              </a:extLst>
            </p:cNvPr>
            <p:cNvGrpSpPr/>
            <p:nvPr/>
          </p:nvGrpSpPr>
          <p:grpSpPr>
            <a:xfrm>
              <a:off x="8106578" y="1198085"/>
              <a:ext cx="2480632" cy="1058040"/>
              <a:chOff x="8106578" y="1198085"/>
              <a:chExt cx="2480632" cy="1058040"/>
            </a:xfrm>
          </p:grpSpPr>
          <p:pic>
            <p:nvPicPr>
              <p:cNvPr id="19" name="Graphic 18" descr="Blueprint with solid fill">
                <a:extLst>
                  <a:ext uri="{FF2B5EF4-FFF2-40B4-BE49-F238E27FC236}">
                    <a16:creationId xmlns:a16="http://schemas.microsoft.com/office/drawing/2014/main" id="{58DF632B-A941-CDA9-F59C-6A1E277EDF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06578" y="1198085"/>
                <a:ext cx="914400" cy="914400"/>
              </a:xfrm>
              <a:prstGeom prst="rect">
                <a:avLst/>
              </a:prstGeom>
            </p:spPr>
          </p:pic>
          <p:sp>
            <p:nvSpPr>
              <p:cNvPr id="26" name="TextBox 25">
                <a:extLst>
                  <a:ext uri="{FF2B5EF4-FFF2-40B4-BE49-F238E27FC236}">
                    <a16:creationId xmlns:a16="http://schemas.microsoft.com/office/drawing/2014/main" id="{CC78DAD2-BD12-AB48-F4E1-DB7AF9D5C1C7}"/>
                  </a:ext>
                </a:extLst>
              </p:cNvPr>
              <p:cNvSpPr txBox="1"/>
              <p:nvPr/>
            </p:nvSpPr>
            <p:spPr>
              <a:xfrm>
                <a:off x="9020978" y="1608464"/>
                <a:ext cx="1566232" cy="591322"/>
              </a:xfrm>
              <a:prstGeom prst="rect">
                <a:avLst/>
              </a:prstGeom>
              <a:noFill/>
            </p:spPr>
            <p:txBody>
              <a:bodyPr wrap="square" rtlCol="0">
                <a:spAutoFit/>
              </a:bodyPr>
              <a:lstStyle/>
              <a:p>
                <a:r>
                  <a:rPr lang="en-US" sz="1600" dirty="0"/>
                  <a:t>Show designing skills</a:t>
                </a:r>
              </a:p>
            </p:txBody>
          </p:sp>
          <p:sp>
            <p:nvSpPr>
              <p:cNvPr id="44" name="Oval 43">
                <a:extLst>
                  <a:ext uri="{FF2B5EF4-FFF2-40B4-BE49-F238E27FC236}">
                    <a16:creationId xmlns:a16="http://schemas.microsoft.com/office/drawing/2014/main" id="{D896BFDD-E888-2583-9B04-EF91F83A13D0}"/>
                  </a:ext>
                </a:extLst>
              </p:cNvPr>
              <p:cNvSpPr/>
              <p:nvPr/>
            </p:nvSpPr>
            <p:spPr>
              <a:xfrm>
                <a:off x="8453027" y="2018859"/>
                <a:ext cx="237266" cy="237266"/>
              </a:xfrm>
              <a:prstGeom prst="ellipse">
                <a:avLst/>
              </a:prstGeom>
              <a:solidFill>
                <a:srgbClr val="155D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DA593FCC-D2F2-B4D0-E2BF-3A18590B37F2}"/>
              </a:ext>
            </a:extLst>
          </p:cNvPr>
          <p:cNvGrpSpPr/>
          <p:nvPr/>
        </p:nvGrpSpPr>
        <p:grpSpPr>
          <a:xfrm>
            <a:off x="8597590" y="2096429"/>
            <a:ext cx="2936152" cy="3491661"/>
            <a:chOff x="8597590" y="2096429"/>
            <a:chExt cx="2936152" cy="3491661"/>
          </a:xfrm>
        </p:grpSpPr>
        <p:sp>
          <p:nvSpPr>
            <p:cNvPr id="40" name="Freeform: Shape 39">
              <a:extLst>
                <a:ext uri="{FF2B5EF4-FFF2-40B4-BE49-F238E27FC236}">
                  <a16:creationId xmlns:a16="http://schemas.microsoft.com/office/drawing/2014/main" id="{87BE2072-AD18-088F-3718-870BBC390754}"/>
                </a:ext>
              </a:extLst>
            </p:cNvPr>
            <p:cNvSpPr/>
            <p:nvPr/>
          </p:nvSpPr>
          <p:spPr>
            <a:xfrm>
              <a:off x="8597590" y="2096429"/>
              <a:ext cx="2250937" cy="2141034"/>
            </a:xfrm>
            <a:custGeom>
              <a:avLst/>
              <a:gdLst>
                <a:gd name="connsiteX0" fmla="*/ 0 w 2250937"/>
                <a:gd name="connsiteY0" fmla="*/ 0 h 2141034"/>
                <a:gd name="connsiteX1" fmla="*/ 2174488 w 2250937"/>
                <a:gd name="connsiteY1" fmla="*/ 579864 h 2141034"/>
                <a:gd name="connsiteX2" fmla="*/ 1739590 w 2250937"/>
                <a:gd name="connsiteY2" fmla="*/ 2141034 h 2141034"/>
              </a:gdLst>
              <a:ahLst/>
              <a:cxnLst>
                <a:cxn ang="0">
                  <a:pos x="connsiteX0" y="connsiteY0"/>
                </a:cxn>
                <a:cxn ang="0">
                  <a:pos x="connsiteX1" y="connsiteY1"/>
                </a:cxn>
                <a:cxn ang="0">
                  <a:pos x="connsiteX2" y="connsiteY2"/>
                </a:cxn>
              </a:cxnLst>
              <a:rect l="l" t="t" r="r" b="b"/>
              <a:pathLst>
                <a:path w="2250937" h="2141034">
                  <a:moveTo>
                    <a:pt x="0" y="0"/>
                  </a:moveTo>
                  <a:cubicBezTo>
                    <a:pt x="942278" y="111512"/>
                    <a:pt x="1884556" y="223025"/>
                    <a:pt x="2174488" y="579864"/>
                  </a:cubicBezTo>
                  <a:cubicBezTo>
                    <a:pt x="2464420" y="936703"/>
                    <a:pt x="1843668" y="1903141"/>
                    <a:pt x="1739590" y="214103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Tell your story icon">
              <a:extLst>
                <a:ext uri="{FF2B5EF4-FFF2-40B4-BE49-F238E27FC236}">
                  <a16:creationId xmlns:a16="http://schemas.microsoft.com/office/drawing/2014/main" id="{72167466-C599-1486-4248-28E68371E814}"/>
                </a:ext>
              </a:extLst>
            </p:cNvPr>
            <p:cNvGrpSpPr/>
            <p:nvPr/>
          </p:nvGrpSpPr>
          <p:grpSpPr>
            <a:xfrm>
              <a:off x="9640677" y="4051201"/>
              <a:ext cx="1893065" cy="1536889"/>
              <a:chOff x="9640677" y="4051201"/>
              <a:chExt cx="1893065" cy="1536889"/>
            </a:xfrm>
          </p:grpSpPr>
          <p:pic>
            <p:nvPicPr>
              <p:cNvPr id="21" name="Graphic 20" descr="Radio microphone with solid fill">
                <a:extLst>
                  <a:ext uri="{FF2B5EF4-FFF2-40B4-BE49-F238E27FC236}">
                    <a16:creationId xmlns:a16="http://schemas.microsoft.com/office/drawing/2014/main" id="{78C80461-77AC-6BB4-4037-CA9DE960E0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23286" y="4337891"/>
                <a:ext cx="914400" cy="914400"/>
              </a:xfrm>
              <a:prstGeom prst="rect">
                <a:avLst/>
              </a:prstGeom>
            </p:spPr>
          </p:pic>
          <p:sp>
            <p:nvSpPr>
              <p:cNvPr id="27" name="TextBox 26">
                <a:extLst>
                  <a:ext uri="{FF2B5EF4-FFF2-40B4-BE49-F238E27FC236}">
                    <a16:creationId xmlns:a16="http://schemas.microsoft.com/office/drawing/2014/main" id="{33F3EB04-DF93-B495-0172-D40D65235B00}"/>
                  </a:ext>
                </a:extLst>
              </p:cNvPr>
              <p:cNvSpPr txBox="1"/>
              <p:nvPr/>
            </p:nvSpPr>
            <p:spPr>
              <a:xfrm>
                <a:off x="9640677" y="5249536"/>
                <a:ext cx="1893065" cy="338554"/>
              </a:xfrm>
              <a:prstGeom prst="rect">
                <a:avLst/>
              </a:prstGeom>
              <a:noFill/>
            </p:spPr>
            <p:txBody>
              <a:bodyPr wrap="square" rtlCol="0">
                <a:spAutoFit/>
              </a:bodyPr>
              <a:lstStyle/>
              <a:p>
                <a:r>
                  <a:rPr lang="en-US" sz="1600" dirty="0"/>
                  <a:t>Tell your story</a:t>
                </a:r>
              </a:p>
            </p:txBody>
          </p:sp>
          <p:sp>
            <p:nvSpPr>
              <p:cNvPr id="45" name="Oval 44">
                <a:extLst>
                  <a:ext uri="{FF2B5EF4-FFF2-40B4-BE49-F238E27FC236}">
                    <a16:creationId xmlns:a16="http://schemas.microsoft.com/office/drawing/2014/main" id="{73A11E4F-C464-A94F-71C1-70DC42A367CC}"/>
                  </a:ext>
                </a:extLst>
              </p:cNvPr>
              <p:cNvSpPr/>
              <p:nvPr/>
            </p:nvSpPr>
            <p:spPr>
              <a:xfrm>
                <a:off x="10222831" y="4051201"/>
                <a:ext cx="237266" cy="237266"/>
              </a:xfrm>
              <a:prstGeom prst="ellipse">
                <a:avLst/>
              </a:prstGeom>
              <a:solidFill>
                <a:srgbClr val="0F3F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Know the context icon">
            <a:extLst>
              <a:ext uri="{FF2B5EF4-FFF2-40B4-BE49-F238E27FC236}">
                <a16:creationId xmlns:a16="http://schemas.microsoft.com/office/drawing/2014/main" id="{317629B3-4568-569A-FE04-313ADAE09AC6}"/>
              </a:ext>
            </a:extLst>
          </p:cNvPr>
          <p:cNvGrpSpPr/>
          <p:nvPr/>
        </p:nvGrpSpPr>
        <p:grpSpPr>
          <a:xfrm>
            <a:off x="659680" y="1285385"/>
            <a:ext cx="1543693" cy="1630542"/>
            <a:chOff x="659680" y="1285385"/>
            <a:chExt cx="1543693" cy="1630542"/>
          </a:xfrm>
        </p:grpSpPr>
        <p:pic>
          <p:nvPicPr>
            <p:cNvPr id="11" name="Graphic 10" descr="Lightbulb with solid fill">
              <a:extLst>
                <a:ext uri="{FF2B5EF4-FFF2-40B4-BE49-F238E27FC236}">
                  <a16:creationId xmlns:a16="http://schemas.microsoft.com/office/drawing/2014/main" id="{2140E2B2-290E-A278-0C4F-F0473D1210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3134" y="1285385"/>
              <a:ext cx="914400" cy="914400"/>
            </a:xfrm>
            <a:prstGeom prst="rect">
              <a:avLst/>
            </a:prstGeom>
          </p:spPr>
        </p:pic>
        <p:sp>
          <p:nvSpPr>
            <p:cNvPr id="22" name="TextBox 21">
              <a:extLst>
                <a:ext uri="{FF2B5EF4-FFF2-40B4-BE49-F238E27FC236}">
                  <a16:creationId xmlns:a16="http://schemas.microsoft.com/office/drawing/2014/main" id="{6170E0B8-F06D-0FC7-5650-5CDB03A79EA4}"/>
                </a:ext>
              </a:extLst>
            </p:cNvPr>
            <p:cNvSpPr txBox="1"/>
            <p:nvPr/>
          </p:nvSpPr>
          <p:spPr>
            <a:xfrm>
              <a:off x="659680" y="2331152"/>
              <a:ext cx="1543693" cy="584775"/>
            </a:xfrm>
            <a:prstGeom prst="rect">
              <a:avLst/>
            </a:prstGeom>
            <a:noFill/>
          </p:spPr>
          <p:txBody>
            <a:bodyPr wrap="square" rtlCol="0">
              <a:spAutoFit/>
            </a:bodyPr>
            <a:lstStyle/>
            <a:p>
              <a:r>
                <a:rPr lang="en-US" sz="1600" dirty="0"/>
                <a:t>Know the context</a:t>
              </a:r>
            </a:p>
          </p:txBody>
        </p:sp>
        <p:sp>
          <p:nvSpPr>
            <p:cNvPr id="46" name="Oval 45">
              <a:extLst>
                <a:ext uri="{FF2B5EF4-FFF2-40B4-BE49-F238E27FC236}">
                  <a16:creationId xmlns:a16="http://schemas.microsoft.com/office/drawing/2014/main" id="{C0E8CFF5-01C5-9E6C-CC60-0CF13574EA5C}"/>
                </a:ext>
              </a:extLst>
            </p:cNvPr>
            <p:cNvSpPr/>
            <p:nvPr/>
          </p:nvSpPr>
          <p:spPr>
            <a:xfrm>
              <a:off x="1575781" y="1989642"/>
              <a:ext cx="237266" cy="237266"/>
            </a:xfrm>
            <a:prstGeom prst="ellipse">
              <a:avLst/>
            </a:prstGeom>
            <a:solidFill>
              <a:srgbClr val="CDEA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552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3D26F-4879-FF17-95B6-D6C044DD9610}"/>
              </a:ext>
            </a:extLst>
          </p:cNvPr>
          <p:cNvPicPr>
            <a:picLocks noGrp="1" noRot="1" noChangeAspect="1" noMove="1" noResize="1" noEditPoints="1" noAdjustHandles="1" noChangeArrowheads="1" noChangeShapeType="1" noCrop="1"/>
          </p:cNvPicPr>
          <p:nvPr/>
        </p:nvPicPr>
        <p:blipFill>
          <a:blip r:embed="rId3"/>
          <a:stretch>
            <a:fillRect/>
          </a:stretch>
        </p:blipFill>
        <p:spPr>
          <a:xfrm>
            <a:off x="0" y="42898"/>
            <a:ext cx="12192000" cy="6858000"/>
          </a:xfrm>
          <a:prstGeom prst="rect">
            <a:avLst/>
          </a:prstGeom>
        </p:spPr>
      </p:pic>
      <p:sp>
        <p:nvSpPr>
          <p:cNvPr id="3" name="Title 3">
            <a:extLst>
              <a:ext uri="{FF2B5EF4-FFF2-40B4-BE49-F238E27FC236}">
                <a16:creationId xmlns:a16="http://schemas.microsoft.com/office/drawing/2014/main" id="{E381924A-F19D-CA26-581C-AADDD4FFC1D7}"/>
              </a:ext>
            </a:extLst>
          </p:cNvPr>
          <p:cNvSpPr>
            <a:spLocks noGrp="1"/>
          </p:cNvSpPr>
          <p:nvPr>
            <p:ph type="title"/>
          </p:nvPr>
        </p:nvSpPr>
        <p:spPr>
          <a:xfrm>
            <a:off x="1907852" y="283617"/>
            <a:ext cx="8920569" cy="816403"/>
          </a:xfrm>
        </p:spPr>
        <p:txBody>
          <a:bodyPr>
            <a:normAutofit/>
          </a:bodyPr>
          <a:lstStyle/>
          <a:p>
            <a:r>
              <a:rPr lang="en-US" sz="3600" dirty="0"/>
              <a:t>Storytelling is not tool specific</a:t>
            </a:r>
          </a:p>
        </p:txBody>
      </p:sp>
      <p:grpSp>
        <p:nvGrpSpPr>
          <p:cNvPr id="10" name="Group 9">
            <a:extLst>
              <a:ext uri="{FF2B5EF4-FFF2-40B4-BE49-F238E27FC236}">
                <a16:creationId xmlns:a16="http://schemas.microsoft.com/office/drawing/2014/main" id="{9A919B5B-45F9-64D1-95CA-2039A66948BD}"/>
              </a:ext>
            </a:extLst>
          </p:cNvPr>
          <p:cNvGrpSpPr/>
          <p:nvPr/>
        </p:nvGrpSpPr>
        <p:grpSpPr>
          <a:xfrm>
            <a:off x="1433854" y="2526625"/>
            <a:ext cx="9324292" cy="1804751"/>
            <a:chOff x="1047470" y="2220725"/>
            <a:chExt cx="9324292" cy="1804751"/>
          </a:xfrm>
        </p:grpSpPr>
        <p:pic>
          <p:nvPicPr>
            <p:cNvPr id="5" name="Picture 4">
              <a:extLst>
                <a:ext uri="{FF2B5EF4-FFF2-40B4-BE49-F238E27FC236}">
                  <a16:creationId xmlns:a16="http://schemas.microsoft.com/office/drawing/2014/main" id="{58188024-A653-CBA7-BF54-4E2DDF4D6410}"/>
                </a:ext>
              </a:extLst>
            </p:cNvPr>
            <p:cNvPicPr>
              <a:picLocks noChangeAspect="1"/>
            </p:cNvPicPr>
            <p:nvPr/>
          </p:nvPicPr>
          <p:blipFill>
            <a:blip r:embed="rId4"/>
            <a:stretch>
              <a:fillRect/>
            </a:stretch>
          </p:blipFill>
          <p:spPr>
            <a:xfrm>
              <a:off x="1047470" y="2220725"/>
              <a:ext cx="2000659" cy="1795463"/>
            </a:xfrm>
            <a:prstGeom prst="rect">
              <a:avLst/>
            </a:prstGeom>
          </p:spPr>
        </p:pic>
        <p:pic>
          <p:nvPicPr>
            <p:cNvPr id="7" name="Picture 6">
              <a:extLst>
                <a:ext uri="{FF2B5EF4-FFF2-40B4-BE49-F238E27FC236}">
                  <a16:creationId xmlns:a16="http://schemas.microsoft.com/office/drawing/2014/main" id="{42DA83B3-F99F-1DC7-B1A1-7E9052DDDCD2}"/>
                </a:ext>
              </a:extLst>
            </p:cNvPr>
            <p:cNvPicPr>
              <a:picLocks noChangeAspect="1"/>
            </p:cNvPicPr>
            <p:nvPr/>
          </p:nvPicPr>
          <p:blipFill>
            <a:blip r:embed="rId5"/>
            <a:stretch>
              <a:fillRect/>
            </a:stretch>
          </p:blipFill>
          <p:spPr>
            <a:xfrm>
              <a:off x="4684601" y="2230013"/>
              <a:ext cx="1874908" cy="1795463"/>
            </a:xfrm>
            <a:prstGeom prst="rect">
              <a:avLst/>
            </a:prstGeom>
          </p:spPr>
        </p:pic>
        <p:pic>
          <p:nvPicPr>
            <p:cNvPr id="9" name="Picture 8">
              <a:extLst>
                <a:ext uri="{FF2B5EF4-FFF2-40B4-BE49-F238E27FC236}">
                  <a16:creationId xmlns:a16="http://schemas.microsoft.com/office/drawing/2014/main" id="{1D182172-47A9-5A63-64F5-E7090E72DA3B}"/>
                </a:ext>
              </a:extLst>
            </p:cNvPr>
            <p:cNvPicPr>
              <a:picLocks noChangeAspect="1"/>
            </p:cNvPicPr>
            <p:nvPr/>
          </p:nvPicPr>
          <p:blipFill>
            <a:blip r:embed="rId6"/>
            <a:stretch>
              <a:fillRect/>
            </a:stretch>
          </p:blipFill>
          <p:spPr>
            <a:xfrm>
              <a:off x="8195981" y="2239300"/>
              <a:ext cx="2175781" cy="1776888"/>
            </a:xfrm>
            <a:prstGeom prst="rect">
              <a:avLst/>
            </a:prstGeom>
          </p:spPr>
        </p:pic>
      </p:grpSp>
    </p:spTree>
    <p:extLst>
      <p:ext uri="{BB962C8B-B14F-4D97-AF65-F5344CB8AC3E}">
        <p14:creationId xmlns:p14="http://schemas.microsoft.com/office/powerpoint/2010/main" val="98958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9FCF4-CA00-418E-2022-8F575215811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0D0724D-D991-140D-05FF-FCD44064EB44}"/>
              </a:ext>
            </a:extLst>
          </p:cNvPr>
          <p:cNvPicPr/>
          <p:nvPr/>
        </p:nvPicPr>
        <p:blipFill>
          <a:blip r:embed="rId3"/>
          <a:stretch>
            <a:fillRect/>
          </a:stretch>
        </p:blipFill>
        <p:spPr>
          <a:xfrm>
            <a:off x="0" y="-12472"/>
            <a:ext cx="12192000" cy="6858000"/>
          </a:xfrm>
          <a:prstGeom prst="rect">
            <a:avLst/>
          </a:prstGeom>
        </p:spPr>
      </p:pic>
      <p:sp>
        <p:nvSpPr>
          <p:cNvPr id="6" name="TextBox 5">
            <a:extLst>
              <a:ext uri="{FF2B5EF4-FFF2-40B4-BE49-F238E27FC236}">
                <a16:creationId xmlns:a16="http://schemas.microsoft.com/office/drawing/2014/main" id="{9EE2FC5B-490A-B5A4-2AD8-4CAAADBD2F3C}"/>
              </a:ext>
            </a:extLst>
          </p:cNvPr>
          <p:cNvSpPr txBox="1"/>
          <p:nvPr/>
        </p:nvSpPr>
        <p:spPr>
          <a:xfrm>
            <a:off x="3720737" y="2647087"/>
            <a:ext cx="4750526"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Know the context</a:t>
            </a:r>
          </a:p>
        </p:txBody>
      </p:sp>
    </p:spTree>
    <p:extLst>
      <p:ext uri="{BB962C8B-B14F-4D97-AF65-F5344CB8AC3E}">
        <p14:creationId xmlns:p14="http://schemas.microsoft.com/office/powerpoint/2010/main" val="422624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D9DEE6-B8FC-8706-B2AB-C0009F817EBF}"/>
              </a:ext>
            </a:extLst>
          </p:cNvPr>
          <p:cNvPicPr>
            <a:picLocks noGrp="1" noRot="1" noChangeAspect="1" noMove="1" noResize="1" noEditPoints="1" noAdjustHandles="1" noChangeArrowheads="1" noChangeShapeType="1" noCrop="1"/>
          </p:cNvPicPr>
          <p:nvPr/>
        </p:nvPicPr>
        <p:blipFill>
          <a:blip r:embed="rId3"/>
          <a:stretch>
            <a:fillRect/>
          </a:stretch>
        </p:blipFill>
        <p:spPr>
          <a:xfrm>
            <a:off x="0" y="42898"/>
            <a:ext cx="12192000" cy="6858000"/>
          </a:xfrm>
          <a:prstGeom prst="rect">
            <a:avLst/>
          </a:prstGeom>
        </p:spPr>
      </p:pic>
      <p:sp>
        <p:nvSpPr>
          <p:cNvPr id="5" name="Title 3">
            <a:extLst>
              <a:ext uri="{FF2B5EF4-FFF2-40B4-BE49-F238E27FC236}">
                <a16:creationId xmlns:a16="http://schemas.microsoft.com/office/drawing/2014/main" id="{E0E13324-4765-AD1C-CC86-F06B24E6204F}"/>
              </a:ext>
            </a:extLst>
          </p:cNvPr>
          <p:cNvSpPr txBox="1">
            <a:spLocks/>
          </p:cNvSpPr>
          <p:nvPr/>
        </p:nvSpPr>
        <p:spPr>
          <a:xfrm>
            <a:off x="2004104" y="273991"/>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Know the context</a:t>
            </a:r>
          </a:p>
        </p:txBody>
      </p:sp>
      <p:sp>
        <p:nvSpPr>
          <p:cNvPr id="6" name="TextBox 5">
            <a:extLst>
              <a:ext uri="{FF2B5EF4-FFF2-40B4-BE49-F238E27FC236}">
                <a16:creationId xmlns:a16="http://schemas.microsoft.com/office/drawing/2014/main" id="{28A902F0-5E7F-6043-F16B-357312DFE307}"/>
              </a:ext>
            </a:extLst>
          </p:cNvPr>
          <p:cNvSpPr txBox="1"/>
          <p:nvPr/>
        </p:nvSpPr>
        <p:spPr>
          <a:xfrm>
            <a:off x="1323933" y="1902882"/>
            <a:ext cx="7521388" cy="3416320"/>
          </a:xfrm>
          <a:prstGeom prst="rect">
            <a:avLst/>
          </a:prstGeom>
          <a:noFill/>
        </p:spPr>
        <p:txBody>
          <a:bodyPr wrap="square" rtlCol="0">
            <a:spAutoFit/>
          </a:bodyPr>
          <a:lstStyle/>
          <a:p>
            <a:pPr marL="285750" indent="-285750">
              <a:buFont typeface="Symbol" panose="05050102010706020507" pitchFamily="18" charset="2"/>
              <a:buChar char="D"/>
            </a:pPr>
            <a:r>
              <a:rPr lang="en-US" dirty="0"/>
              <a:t>Take time to understand the context of sharing information.</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Exploratory Analysis vs Explanatory Analysis.</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Exploratory Analysis – Understanding data &amp; figuring out what’s interesting to highlight.</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Explanatory Analysis – Picking the most interesting story you want to tell.</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How Explanatory Analysis should be conducted?</a:t>
            </a:r>
          </a:p>
          <a:p>
            <a:endParaRPr lang="en-US" dirty="0"/>
          </a:p>
        </p:txBody>
      </p:sp>
    </p:spTree>
    <p:extLst>
      <p:ext uri="{BB962C8B-B14F-4D97-AF65-F5344CB8AC3E}">
        <p14:creationId xmlns:p14="http://schemas.microsoft.com/office/powerpoint/2010/main" val="242057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28D6A-45E0-22E4-8D5E-AAD96F30DAB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E31338-9C32-92BE-CFB8-F0660D487609}"/>
              </a:ext>
            </a:extLst>
          </p:cNvPr>
          <p:cNvPicPr>
            <a:picLocks noGrp="1" noRot="1" noChangeAspect="1" noMove="1" noResize="1" noEditPoints="1" noAdjustHandles="1" noChangeArrowheads="1" noChangeShapeType="1" noCrop="1"/>
          </p:cNvPicPr>
          <p:nvPr/>
        </p:nvPicPr>
        <p:blipFill>
          <a:blip r:embed="rId3"/>
          <a:stretch>
            <a:fillRect/>
          </a:stretch>
        </p:blipFill>
        <p:spPr>
          <a:xfrm>
            <a:off x="0" y="42898"/>
            <a:ext cx="12192000" cy="6858000"/>
          </a:xfrm>
          <a:prstGeom prst="rect">
            <a:avLst/>
          </a:prstGeom>
        </p:spPr>
      </p:pic>
      <p:sp>
        <p:nvSpPr>
          <p:cNvPr id="5" name="Title 3">
            <a:extLst>
              <a:ext uri="{FF2B5EF4-FFF2-40B4-BE49-F238E27FC236}">
                <a16:creationId xmlns:a16="http://schemas.microsoft.com/office/drawing/2014/main" id="{F50DFC38-7F57-C8CB-948B-A012AB6870BE}"/>
              </a:ext>
            </a:extLst>
          </p:cNvPr>
          <p:cNvSpPr txBox="1">
            <a:spLocks/>
          </p:cNvSpPr>
          <p:nvPr/>
        </p:nvSpPr>
        <p:spPr>
          <a:xfrm>
            <a:off x="2096428" y="225865"/>
            <a:ext cx="8765237" cy="950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Know the context</a:t>
            </a:r>
          </a:p>
        </p:txBody>
      </p:sp>
      <p:sp>
        <p:nvSpPr>
          <p:cNvPr id="6" name="TextBox 5">
            <a:extLst>
              <a:ext uri="{FF2B5EF4-FFF2-40B4-BE49-F238E27FC236}">
                <a16:creationId xmlns:a16="http://schemas.microsoft.com/office/drawing/2014/main" id="{D035BE2F-4F8C-082F-5D85-C2ABF5129CA3}"/>
              </a:ext>
            </a:extLst>
          </p:cNvPr>
          <p:cNvSpPr txBox="1"/>
          <p:nvPr/>
        </p:nvSpPr>
        <p:spPr>
          <a:xfrm>
            <a:off x="801418" y="1393175"/>
            <a:ext cx="5895217" cy="1200329"/>
          </a:xfrm>
          <a:prstGeom prst="rect">
            <a:avLst/>
          </a:prstGeom>
          <a:noFill/>
        </p:spPr>
        <p:txBody>
          <a:bodyPr wrap="square" rtlCol="0">
            <a:spAutoFit/>
          </a:bodyPr>
          <a:lstStyle/>
          <a:p>
            <a:r>
              <a:rPr lang="en-US" dirty="0"/>
              <a:t>Ask yourself 2 Questions first?</a:t>
            </a:r>
          </a:p>
          <a:p>
            <a:endParaRPr lang="en-US" dirty="0"/>
          </a:p>
          <a:p>
            <a:pPr marL="342900" indent="-342900">
              <a:buAutoNum type="arabicPeriod"/>
            </a:pPr>
            <a:r>
              <a:rPr lang="en-US" dirty="0"/>
              <a:t>Who: To whom are you communicating ?</a:t>
            </a:r>
          </a:p>
          <a:p>
            <a:pPr marL="342900" indent="-342900">
              <a:buAutoNum type="arabicPeriod"/>
            </a:pPr>
            <a:r>
              <a:rPr lang="en-US" dirty="0"/>
              <a:t>What: What do you want your audience to do or know?</a:t>
            </a:r>
          </a:p>
        </p:txBody>
      </p:sp>
      <p:sp>
        <p:nvSpPr>
          <p:cNvPr id="2" name="TextBox 1">
            <a:extLst>
              <a:ext uri="{FF2B5EF4-FFF2-40B4-BE49-F238E27FC236}">
                <a16:creationId xmlns:a16="http://schemas.microsoft.com/office/drawing/2014/main" id="{8533089F-1B5E-9472-3870-AEA7E39B80FA}"/>
              </a:ext>
            </a:extLst>
          </p:cNvPr>
          <p:cNvSpPr txBox="1"/>
          <p:nvPr/>
        </p:nvSpPr>
        <p:spPr>
          <a:xfrm>
            <a:off x="801418" y="3715374"/>
            <a:ext cx="5895217" cy="646331"/>
          </a:xfrm>
          <a:prstGeom prst="rect">
            <a:avLst/>
          </a:prstGeom>
          <a:noFill/>
        </p:spPr>
        <p:txBody>
          <a:bodyPr wrap="square" rtlCol="0">
            <a:spAutoFit/>
          </a:bodyPr>
          <a:lstStyle/>
          <a:p>
            <a:r>
              <a:rPr lang="en-US" dirty="0"/>
              <a:t>Then ask the third question.</a:t>
            </a:r>
          </a:p>
          <a:p>
            <a:r>
              <a:rPr lang="en-US" dirty="0"/>
              <a:t>3. How can you use data to make your point?</a:t>
            </a:r>
          </a:p>
        </p:txBody>
      </p:sp>
      <p:sp>
        <p:nvSpPr>
          <p:cNvPr id="7" name="TextBox 6">
            <a:extLst>
              <a:ext uri="{FF2B5EF4-FFF2-40B4-BE49-F238E27FC236}">
                <a16:creationId xmlns:a16="http://schemas.microsoft.com/office/drawing/2014/main" id="{75860B1D-FC57-938B-9588-5EDA28A03271}"/>
              </a:ext>
            </a:extLst>
          </p:cNvPr>
          <p:cNvSpPr txBox="1"/>
          <p:nvPr/>
        </p:nvSpPr>
        <p:spPr>
          <a:xfrm>
            <a:off x="7225553" y="1905505"/>
            <a:ext cx="3636113" cy="923330"/>
          </a:xfrm>
          <a:prstGeom prst="rect">
            <a:avLst/>
          </a:prstGeom>
          <a:noFill/>
        </p:spPr>
        <p:txBody>
          <a:bodyPr wrap="square" rtlCol="0">
            <a:spAutoFit/>
          </a:bodyPr>
          <a:lstStyle/>
          <a:p>
            <a:r>
              <a:rPr lang="en-US" dirty="0"/>
              <a:t>Who: Consider Audience &amp; You.</a:t>
            </a:r>
          </a:p>
          <a:p>
            <a:r>
              <a:rPr lang="en-US" dirty="0"/>
              <a:t>What: Consider Action, Mechanism, and Tone.</a:t>
            </a:r>
          </a:p>
        </p:txBody>
      </p:sp>
    </p:spTree>
    <p:extLst>
      <p:ext uri="{BB962C8B-B14F-4D97-AF65-F5344CB8AC3E}">
        <p14:creationId xmlns:p14="http://schemas.microsoft.com/office/powerpoint/2010/main" val="23188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fade">
                                      <p:cBhvr>
                                        <p:cTn id="3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783041-D573-75EE-F6F1-8A8286ABD0D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B6439F-6950-D5F6-8F1A-1DA09CC4DF86}"/>
              </a:ext>
            </a:extLst>
          </p:cNvPr>
          <p:cNvSpPr txBox="1"/>
          <p:nvPr/>
        </p:nvSpPr>
        <p:spPr>
          <a:xfrm>
            <a:off x="4114800" y="1"/>
            <a:ext cx="8077200" cy="6858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Course Hours: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Weekdays (Monday to Thursday): 9:00 AM - 2:00 PM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Fridays: 8:00 AM - 12:00 PM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Breaks</a:t>
            </a:r>
            <a:r>
              <a:rPr kumimoji="0" lang="en-US" sz="1600" b="1" i="0" u="none" strike="noStrike" kern="1200" cap="none" spc="0" normalizeH="0" baseline="0" noProof="0" dirty="0">
                <a:ln>
                  <a:noFill/>
                </a:ln>
                <a:solidFill>
                  <a:srgbClr val="FFC000">
                    <a:lumMod val="50000"/>
                  </a:srgbClr>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Two short breaks during each session, approximately 15 minutes 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Course Material: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 course material can be downloaded via </a:t>
            </a: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hlinkClick r:id="rId3"/>
              </a:rPr>
              <a:t>EIF LMS</a:t>
            </a: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Attendance Policy: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Attendance will be recorded during three sessions.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Participants must be present within the first 15 minutes of each session.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Feedback Submission: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Participants must submit feedback online at the end of the course; failure to do so will result in certificate denial.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Certificate Denial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For 1-day programs, being more than 15 minutes late will lead to certificate denial. For 2/3-day programs, missing more than one session will result in certificate denial.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Failure to complete the mandatory feedback form will also result in certificate denial.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Certificate Delivery: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Certificates for the course will be shared via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Support &amp; Contact: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For any registration or attendance-related issues, please reach out to the Registration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12" name="Picture 11" descr="A group of light bulbs with a light bulb in the middle&#10;&#10;Description automatically generated">
            <a:extLst>
              <a:ext uri="{FF2B5EF4-FFF2-40B4-BE49-F238E27FC236}">
                <a16:creationId xmlns:a16="http://schemas.microsoft.com/office/drawing/2014/main" id="{777FD076-AD43-F016-A215-DD4D72B91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22" y="1367035"/>
            <a:ext cx="2944756" cy="1963170"/>
          </a:xfrm>
          <a:prstGeom prst="rect">
            <a:avLst/>
          </a:prstGeom>
        </p:spPr>
      </p:pic>
    </p:spTree>
    <p:extLst>
      <p:ext uri="{BB962C8B-B14F-4D97-AF65-F5344CB8AC3E}">
        <p14:creationId xmlns:p14="http://schemas.microsoft.com/office/powerpoint/2010/main" val="1095506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7CFA1-6600-E09E-7F73-CA6BA2AC8B0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6A9C007-3D1E-165D-705A-CA5BC806652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5" name="Title 3">
            <a:extLst>
              <a:ext uri="{FF2B5EF4-FFF2-40B4-BE49-F238E27FC236}">
                <a16:creationId xmlns:a16="http://schemas.microsoft.com/office/drawing/2014/main" id="{B3057CB7-74D5-D94A-A72E-1602E38EBE90}"/>
              </a:ext>
            </a:extLst>
          </p:cNvPr>
          <p:cNvSpPr txBox="1">
            <a:spLocks/>
          </p:cNvSpPr>
          <p:nvPr/>
        </p:nvSpPr>
        <p:spPr>
          <a:xfrm>
            <a:off x="1965955" y="272499"/>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Know the context – Case Study</a:t>
            </a:r>
          </a:p>
        </p:txBody>
      </p:sp>
      <p:sp>
        <p:nvSpPr>
          <p:cNvPr id="6" name="TextBox 5">
            <a:extLst>
              <a:ext uri="{FF2B5EF4-FFF2-40B4-BE49-F238E27FC236}">
                <a16:creationId xmlns:a16="http://schemas.microsoft.com/office/drawing/2014/main" id="{3256DBCB-0889-53AD-CE4D-355393F728B6}"/>
              </a:ext>
            </a:extLst>
          </p:cNvPr>
          <p:cNvSpPr txBox="1"/>
          <p:nvPr/>
        </p:nvSpPr>
        <p:spPr>
          <a:xfrm>
            <a:off x="1482734" y="1393175"/>
            <a:ext cx="9531331" cy="1754326"/>
          </a:xfrm>
          <a:prstGeom prst="rect">
            <a:avLst/>
          </a:prstGeom>
          <a:noFill/>
        </p:spPr>
        <p:txBody>
          <a:bodyPr wrap="square" rtlCol="0">
            <a:spAutoFit/>
          </a:bodyPr>
          <a:lstStyle/>
          <a:p>
            <a:pPr algn="just"/>
            <a:r>
              <a:rPr lang="en-US" dirty="0"/>
              <a:t>Imagine you're a marketing manager at a bank. You recently concluded a trial weekday campaign promoting a specific banking product, an offering often overlooked by potential customers. To gauge its impact, you conducted surveys at the campaign's start and finish, revealing a positive shift in perceptions. You believe the data shows a great success story. You would like to continue to offer the weekday campaign going forward. "Find the Who, What and How?</a:t>
            </a:r>
          </a:p>
        </p:txBody>
      </p:sp>
      <p:sp>
        <p:nvSpPr>
          <p:cNvPr id="3" name="TextBox 2">
            <a:extLst>
              <a:ext uri="{FF2B5EF4-FFF2-40B4-BE49-F238E27FC236}">
                <a16:creationId xmlns:a16="http://schemas.microsoft.com/office/drawing/2014/main" id="{878778A0-85E5-35DE-4BB8-DC4FC69AF441}"/>
              </a:ext>
            </a:extLst>
          </p:cNvPr>
          <p:cNvSpPr txBox="1"/>
          <p:nvPr/>
        </p:nvSpPr>
        <p:spPr>
          <a:xfrm>
            <a:off x="1482735" y="3429000"/>
            <a:ext cx="9378932" cy="2308324"/>
          </a:xfrm>
          <a:prstGeom prst="rect">
            <a:avLst/>
          </a:prstGeom>
          <a:noFill/>
        </p:spPr>
        <p:txBody>
          <a:bodyPr wrap="square" rtlCol="0">
            <a:spAutoFit/>
          </a:bodyPr>
          <a:lstStyle/>
          <a:p>
            <a:pPr algn="just"/>
            <a:r>
              <a:rPr lang="en-US" dirty="0"/>
              <a:t>Who: The budget committee that can approve funding for continuation of the weekday campaign.</a:t>
            </a:r>
          </a:p>
          <a:p>
            <a:pPr algn="just"/>
            <a:endParaRPr lang="en-US" dirty="0"/>
          </a:p>
          <a:p>
            <a:pPr algn="just"/>
            <a:r>
              <a:rPr lang="en-US" dirty="0"/>
              <a:t>What: The weekday campaign on the unpopular banking product was a success, please approve budget of AED X amount to continue.</a:t>
            </a:r>
          </a:p>
          <a:p>
            <a:pPr algn="just"/>
            <a:endParaRPr lang="en-US" dirty="0"/>
          </a:p>
          <a:p>
            <a:pPr algn="just"/>
            <a:r>
              <a:rPr lang="en-US" dirty="0"/>
              <a:t>How: Illustrate success with data collected through survey conducted before and after the trial weekday campaign.</a:t>
            </a:r>
          </a:p>
        </p:txBody>
      </p:sp>
    </p:spTree>
    <p:extLst>
      <p:ext uri="{BB962C8B-B14F-4D97-AF65-F5344CB8AC3E}">
        <p14:creationId xmlns:p14="http://schemas.microsoft.com/office/powerpoint/2010/main" val="122598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3F9E5F-F85D-899B-656E-B0408C67CB6E}"/>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itle 3">
            <a:extLst>
              <a:ext uri="{FF2B5EF4-FFF2-40B4-BE49-F238E27FC236}">
                <a16:creationId xmlns:a16="http://schemas.microsoft.com/office/drawing/2014/main" id="{20BFDF1D-FB86-3873-ADE2-62FEC2431F35}"/>
              </a:ext>
            </a:extLst>
          </p:cNvPr>
          <p:cNvSpPr txBox="1">
            <a:spLocks/>
          </p:cNvSpPr>
          <p:nvPr/>
        </p:nvSpPr>
        <p:spPr>
          <a:xfrm>
            <a:off x="2055165" y="259580"/>
            <a:ext cx="8449284"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Know the context </a:t>
            </a:r>
          </a:p>
        </p:txBody>
      </p:sp>
      <p:sp>
        <p:nvSpPr>
          <p:cNvPr id="4" name="TextBox 3">
            <a:extLst>
              <a:ext uri="{FF2B5EF4-FFF2-40B4-BE49-F238E27FC236}">
                <a16:creationId xmlns:a16="http://schemas.microsoft.com/office/drawing/2014/main" id="{C282194C-2558-A690-D058-234470F96A7F}"/>
              </a:ext>
            </a:extLst>
          </p:cNvPr>
          <p:cNvSpPr txBox="1"/>
          <p:nvPr/>
        </p:nvSpPr>
        <p:spPr>
          <a:xfrm>
            <a:off x="1434353" y="1479176"/>
            <a:ext cx="9531330" cy="1754326"/>
          </a:xfrm>
          <a:prstGeom prst="rect">
            <a:avLst/>
          </a:prstGeom>
          <a:noFill/>
        </p:spPr>
        <p:txBody>
          <a:bodyPr wrap="square" rtlCol="0">
            <a:spAutoFit/>
          </a:bodyPr>
          <a:lstStyle/>
          <a:p>
            <a:pPr marL="285750" indent="-285750">
              <a:buFont typeface="Symbol" panose="05050102010706020507" pitchFamily="18" charset="2"/>
              <a:buChar char="D"/>
            </a:pPr>
            <a:r>
              <a:rPr lang="en-US" dirty="0"/>
              <a:t>3-minute story: “I would have written a shorter letter, but I did not have the time.”</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Big Idea: Boil down the entire story to a single sentence by articulating your unique point and conveying what’s important. </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Storyboarding: A visual outline of the content you plan to create. </a:t>
            </a:r>
          </a:p>
        </p:txBody>
      </p:sp>
      <p:sp>
        <p:nvSpPr>
          <p:cNvPr id="5" name="Rectangle 4">
            <a:extLst>
              <a:ext uri="{FF2B5EF4-FFF2-40B4-BE49-F238E27FC236}">
                <a16:creationId xmlns:a16="http://schemas.microsoft.com/office/drawing/2014/main" id="{0ED90EE1-4B36-908D-C1BE-69778FC8BE2C}"/>
              </a:ext>
            </a:extLst>
          </p:cNvPr>
          <p:cNvSpPr/>
          <p:nvPr/>
        </p:nvSpPr>
        <p:spPr>
          <a:xfrm>
            <a:off x="1541929" y="3550024"/>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Issue</a:t>
            </a:r>
          </a:p>
        </p:txBody>
      </p:sp>
      <p:sp>
        <p:nvSpPr>
          <p:cNvPr id="6" name="Rectangle 5">
            <a:extLst>
              <a:ext uri="{FF2B5EF4-FFF2-40B4-BE49-F238E27FC236}">
                <a16:creationId xmlns:a16="http://schemas.microsoft.com/office/drawing/2014/main" id="{77F45DBB-87DC-0875-C073-611F4F5529B5}"/>
              </a:ext>
            </a:extLst>
          </p:cNvPr>
          <p:cNvSpPr/>
          <p:nvPr/>
        </p:nvSpPr>
        <p:spPr>
          <a:xfrm>
            <a:off x="4688541" y="3550024"/>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Demonstrate Issue</a:t>
            </a:r>
          </a:p>
        </p:txBody>
      </p:sp>
      <p:sp>
        <p:nvSpPr>
          <p:cNvPr id="7" name="Rectangle 6">
            <a:extLst>
              <a:ext uri="{FF2B5EF4-FFF2-40B4-BE49-F238E27FC236}">
                <a16:creationId xmlns:a16="http://schemas.microsoft.com/office/drawing/2014/main" id="{9A3DB32B-9E4A-A500-89F4-16E06421D3C7}"/>
              </a:ext>
            </a:extLst>
          </p:cNvPr>
          <p:cNvSpPr/>
          <p:nvPr/>
        </p:nvSpPr>
        <p:spPr>
          <a:xfrm>
            <a:off x="7835153" y="3550024"/>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Ideas for overcoming issue</a:t>
            </a:r>
          </a:p>
        </p:txBody>
      </p:sp>
      <p:sp>
        <p:nvSpPr>
          <p:cNvPr id="8" name="Rectangle 7">
            <a:extLst>
              <a:ext uri="{FF2B5EF4-FFF2-40B4-BE49-F238E27FC236}">
                <a16:creationId xmlns:a16="http://schemas.microsoft.com/office/drawing/2014/main" id="{68D9F859-5FF6-34CA-F1EC-BAB995E132C5}"/>
              </a:ext>
            </a:extLst>
          </p:cNvPr>
          <p:cNvSpPr/>
          <p:nvPr/>
        </p:nvSpPr>
        <p:spPr>
          <a:xfrm>
            <a:off x="1541928" y="4838403"/>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Describing Solution</a:t>
            </a:r>
          </a:p>
        </p:txBody>
      </p:sp>
      <p:sp>
        <p:nvSpPr>
          <p:cNvPr id="9" name="Rectangle 8">
            <a:extLst>
              <a:ext uri="{FF2B5EF4-FFF2-40B4-BE49-F238E27FC236}">
                <a16:creationId xmlns:a16="http://schemas.microsoft.com/office/drawing/2014/main" id="{5F3FA1B8-C961-94BC-674D-0F3D42C0EA3E}"/>
              </a:ext>
            </a:extLst>
          </p:cNvPr>
          <p:cNvSpPr/>
          <p:nvPr/>
        </p:nvSpPr>
        <p:spPr>
          <a:xfrm>
            <a:off x="4688540" y="4838403"/>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Showing data to demonstrate </a:t>
            </a:r>
            <a:r>
              <a:rPr lang="en-US" dirty="0"/>
              <a:t>success</a:t>
            </a:r>
          </a:p>
        </p:txBody>
      </p:sp>
      <p:sp>
        <p:nvSpPr>
          <p:cNvPr id="10" name="Rectangle 9">
            <a:extLst>
              <a:ext uri="{FF2B5EF4-FFF2-40B4-BE49-F238E27FC236}">
                <a16:creationId xmlns:a16="http://schemas.microsoft.com/office/drawing/2014/main" id="{7116A587-22D6-382A-F6ED-F8F240BDAB8C}"/>
              </a:ext>
            </a:extLst>
          </p:cNvPr>
          <p:cNvSpPr/>
          <p:nvPr/>
        </p:nvSpPr>
        <p:spPr>
          <a:xfrm>
            <a:off x="7835153" y="4838403"/>
            <a:ext cx="2465295" cy="1048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Recommendation</a:t>
            </a:r>
            <a:endParaRPr lang="en-US" dirty="0"/>
          </a:p>
        </p:txBody>
      </p:sp>
    </p:spTree>
    <p:extLst>
      <p:ext uri="{BB962C8B-B14F-4D97-AF65-F5344CB8AC3E}">
        <p14:creationId xmlns:p14="http://schemas.microsoft.com/office/powerpoint/2010/main" val="15723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5F067-C50A-5C03-6263-BEDDDA39B68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itle 3">
            <a:extLst>
              <a:ext uri="{FF2B5EF4-FFF2-40B4-BE49-F238E27FC236}">
                <a16:creationId xmlns:a16="http://schemas.microsoft.com/office/drawing/2014/main" id="{D45A4712-4E4A-7F27-3B0B-E19B605E0898}"/>
              </a:ext>
            </a:extLst>
          </p:cNvPr>
          <p:cNvSpPr txBox="1">
            <a:spLocks/>
          </p:cNvSpPr>
          <p:nvPr/>
        </p:nvSpPr>
        <p:spPr>
          <a:xfrm>
            <a:off x="1979692" y="252371"/>
            <a:ext cx="7071542"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Recap what we learned…</a:t>
            </a:r>
          </a:p>
        </p:txBody>
      </p:sp>
      <p:sp>
        <p:nvSpPr>
          <p:cNvPr id="4" name="TextBox 3">
            <a:extLst>
              <a:ext uri="{FF2B5EF4-FFF2-40B4-BE49-F238E27FC236}">
                <a16:creationId xmlns:a16="http://schemas.microsoft.com/office/drawing/2014/main" id="{BEBB01D3-2875-8536-9CA6-06A3137E697F}"/>
              </a:ext>
            </a:extLst>
          </p:cNvPr>
          <p:cNvSpPr txBox="1"/>
          <p:nvPr/>
        </p:nvSpPr>
        <p:spPr>
          <a:xfrm>
            <a:off x="1330336" y="1845128"/>
            <a:ext cx="988695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Before creating any visualization, know about the context.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Exploratory and Explanatory Analysis.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Few Important considerations for Explanatory Analysis: Who? What? &amp; How?</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3-minute story and the Big Idea.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Storyboarding</a:t>
            </a:r>
          </a:p>
          <a:p>
            <a:endParaRPr lang="en-US" dirty="0"/>
          </a:p>
        </p:txBody>
      </p:sp>
    </p:spTree>
    <p:extLst>
      <p:ext uri="{BB962C8B-B14F-4D97-AF65-F5344CB8AC3E}">
        <p14:creationId xmlns:p14="http://schemas.microsoft.com/office/powerpoint/2010/main" val="3220169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F56D-8902-61B6-40A7-C2139CDB0C9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D6ADB2-E4A5-4C51-03CB-D5C08FC88118}"/>
              </a:ext>
            </a:extLst>
          </p:cNvPr>
          <p:cNvPicPr/>
          <p:nvPr/>
        </p:nvPicPr>
        <p:blipFill>
          <a:blip r:embed="rId3"/>
          <a:stretch>
            <a:fillRect/>
          </a:stretch>
        </p:blipFill>
        <p:spPr>
          <a:xfrm>
            <a:off x="0" y="-12472"/>
            <a:ext cx="12192000" cy="6858000"/>
          </a:xfrm>
          <a:prstGeom prst="rect">
            <a:avLst/>
          </a:prstGeom>
        </p:spPr>
      </p:pic>
      <p:sp>
        <p:nvSpPr>
          <p:cNvPr id="6" name="TextBox 5">
            <a:extLst>
              <a:ext uri="{FF2B5EF4-FFF2-40B4-BE49-F238E27FC236}">
                <a16:creationId xmlns:a16="http://schemas.microsoft.com/office/drawing/2014/main" id="{A38CC2DA-9E0A-6207-7FD4-5B9A13C61A29}"/>
              </a:ext>
            </a:extLst>
          </p:cNvPr>
          <p:cNvSpPr txBox="1"/>
          <p:nvPr/>
        </p:nvSpPr>
        <p:spPr>
          <a:xfrm>
            <a:off x="2503714" y="2659559"/>
            <a:ext cx="7184571"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Choose appropriate visuals</a:t>
            </a:r>
          </a:p>
        </p:txBody>
      </p:sp>
    </p:spTree>
    <p:extLst>
      <p:ext uri="{BB962C8B-B14F-4D97-AF65-F5344CB8AC3E}">
        <p14:creationId xmlns:p14="http://schemas.microsoft.com/office/powerpoint/2010/main" val="2212492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D6FB5-43DB-AFE1-4AC5-3F91E9055BB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B48AC51-F65F-0F6B-FFC0-4F39D5DE60F0}"/>
              </a:ext>
            </a:extLst>
          </p:cNvPr>
          <p:cNvSpPr txBox="1"/>
          <p:nvPr/>
        </p:nvSpPr>
        <p:spPr>
          <a:xfrm>
            <a:off x="1477736" y="1214069"/>
            <a:ext cx="9124508" cy="584775"/>
          </a:xfrm>
          <a:prstGeom prst="rect">
            <a:avLst/>
          </a:prstGeom>
          <a:noFill/>
        </p:spPr>
        <p:txBody>
          <a:bodyPr wrap="square" rtlCol="0">
            <a:spAutoFit/>
          </a:bodyPr>
          <a:lstStyle/>
          <a:p>
            <a:r>
              <a:rPr lang="en-US" sz="1600" dirty="0"/>
              <a:t>A. Simple Text – When you have a number or two to share, simple text can be a great way to communicate.</a:t>
            </a:r>
          </a:p>
        </p:txBody>
      </p:sp>
      <p:grpSp>
        <p:nvGrpSpPr>
          <p:cNvPr id="10" name="Group 9">
            <a:extLst>
              <a:ext uri="{FF2B5EF4-FFF2-40B4-BE49-F238E27FC236}">
                <a16:creationId xmlns:a16="http://schemas.microsoft.com/office/drawing/2014/main" id="{0A058290-4AE8-ACE2-C454-E1B0C105DF71}"/>
              </a:ext>
            </a:extLst>
          </p:cNvPr>
          <p:cNvGrpSpPr/>
          <p:nvPr/>
        </p:nvGrpSpPr>
        <p:grpSpPr>
          <a:xfrm>
            <a:off x="3503676" y="1719943"/>
            <a:ext cx="4593417" cy="4652725"/>
            <a:chOff x="3202096" y="1886090"/>
            <a:chExt cx="3267639" cy="4330094"/>
          </a:xfrm>
        </p:grpSpPr>
        <p:sp>
          <p:nvSpPr>
            <p:cNvPr id="5" name="TextBox 4">
              <a:extLst>
                <a:ext uri="{FF2B5EF4-FFF2-40B4-BE49-F238E27FC236}">
                  <a16:creationId xmlns:a16="http://schemas.microsoft.com/office/drawing/2014/main" id="{BE920BA1-3FF6-86B4-0C14-828316C75AE8}"/>
                </a:ext>
              </a:extLst>
            </p:cNvPr>
            <p:cNvSpPr txBox="1"/>
            <p:nvPr/>
          </p:nvSpPr>
          <p:spPr>
            <a:xfrm>
              <a:off x="3268372" y="4520798"/>
              <a:ext cx="3135086" cy="1695386"/>
            </a:xfrm>
            <a:prstGeom prst="rect">
              <a:avLst/>
            </a:prstGeom>
            <a:noFill/>
          </p:spPr>
          <p:txBody>
            <a:bodyPr wrap="square" rtlCol="0">
              <a:spAutoFit/>
            </a:bodyPr>
            <a:lstStyle/>
            <a:p>
              <a:pPr algn="just"/>
              <a:r>
                <a:rPr lang="en-US" sz="1600" dirty="0">
                  <a:solidFill>
                    <a:schemeClr val="bg1">
                      <a:lumMod val="65000"/>
                    </a:schemeClr>
                  </a:solidFill>
                </a:rPr>
                <a:t>C</a:t>
              </a:r>
              <a:r>
                <a:rPr lang="en-US" sz="1600" b="0" i="0" dirty="0">
                  <a:solidFill>
                    <a:schemeClr val="bg1">
                      <a:lumMod val="65000"/>
                    </a:schemeClr>
                  </a:solidFill>
                  <a:effectLst/>
                </a:rPr>
                <a:t>ustomer confidence in the banking sector in the UAE rose to 90 percent in 2023, compared to 84 percent in 2022. </a:t>
              </a:r>
            </a:p>
            <a:p>
              <a:pPr algn="just"/>
              <a:endParaRPr lang="en-US" sz="1600" b="0" i="0" dirty="0">
                <a:solidFill>
                  <a:schemeClr val="bg1">
                    <a:lumMod val="65000"/>
                  </a:schemeClr>
                </a:solidFill>
                <a:effectLst/>
              </a:endParaRPr>
            </a:p>
            <a:p>
              <a:pPr algn="just"/>
              <a:r>
                <a:rPr lang="en-US" sz="1400" dirty="0">
                  <a:solidFill>
                    <a:schemeClr val="bg1">
                      <a:lumMod val="65000"/>
                    </a:schemeClr>
                  </a:solidFill>
                </a:rPr>
                <a:t>Ref: zawya.com article “</a:t>
              </a:r>
              <a:r>
                <a:rPr lang="en-US" sz="1400" i="0" dirty="0">
                  <a:solidFill>
                    <a:schemeClr val="bg1">
                      <a:lumMod val="65000"/>
                    </a:schemeClr>
                  </a:solidFill>
                  <a:effectLst/>
                </a:rPr>
                <a:t>'</a:t>
              </a:r>
              <a:r>
                <a:rPr lang="en-US" sz="1400" i="0" dirty="0" err="1">
                  <a:solidFill>
                    <a:schemeClr val="bg1">
                      <a:lumMod val="65000"/>
                    </a:schemeClr>
                  </a:solidFill>
                  <a:effectLst/>
                </a:rPr>
                <a:t>Sanadak</a:t>
              </a:r>
              <a:r>
                <a:rPr lang="en-US" sz="1400" i="0" dirty="0">
                  <a:solidFill>
                    <a:schemeClr val="bg1">
                      <a:lumMod val="65000"/>
                    </a:schemeClr>
                  </a:solidFill>
                  <a:effectLst/>
                </a:rPr>
                <a:t>' launch a leap forward for UAE financial services: UAE Banks Federation” </a:t>
              </a:r>
              <a:r>
                <a:rPr lang="en-US" sz="1400" dirty="0">
                  <a:solidFill>
                    <a:schemeClr val="bg1">
                      <a:lumMod val="65000"/>
                    </a:schemeClr>
                  </a:solidFill>
                </a:rPr>
                <a:t>dated 11.03.2024.</a:t>
              </a:r>
            </a:p>
          </p:txBody>
        </p:sp>
        <p:graphicFrame>
          <p:nvGraphicFramePr>
            <p:cNvPr id="6" name="Chart 5">
              <a:extLst>
                <a:ext uri="{FF2B5EF4-FFF2-40B4-BE49-F238E27FC236}">
                  <a16:creationId xmlns:a16="http://schemas.microsoft.com/office/drawing/2014/main" id="{A8781053-C23C-34A5-C0DB-95730CD89FA5}"/>
                </a:ext>
              </a:extLst>
            </p:cNvPr>
            <p:cNvGraphicFramePr>
              <a:graphicFrameLocks/>
            </p:cNvGraphicFramePr>
            <p:nvPr>
              <p:extLst>
                <p:ext uri="{D42A27DB-BD31-4B8C-83A1-F6EECF244321}">
                  <p14:modId xmlns:p14="http://schemas.microsoft.com/office/powerpoint/2010/main" val="821723714"/>
                </p:ext>
              </p:extLst>
            </p:nvPr>
          </p:nvGraphicFramePr>
          <p:xfrm>
            <a:off x="3202096" y="1886090"/>
            <a:ext cx="3267639" cy="2465715"/>
          </p:xfrm>
          <a:graphic>
            <a:graphicData uri="http://schemas.openxmlformats.org/drawingml/2006/chart">
              <c:chart xmlns:c="http://schemas.openxmlformats.org/drawingml/2006/chart" xmlns:r="http://schemas.openxmlformats.org/officeDocument/2006/relationships" r:id="rId4"/>
            </a:graphicData>
          </a:graphic>
        </p:graphicFrame>
      </p:grpSp>
      <p:sp>
        <p:nvSpPr>
          <p:cNvPr id="9" name="Title 3">
            <a:extLst>
              <a:ext uri="{FF2B5EF4-FFF2-40B4-BE49-F238E27FC236}">
                <a16:creationId xmlns:a16="http://schemas.microsoft.com/office/drawing/2014/main" id="{C6CF8109-C372-C497-DE06-0BBD4E5F6F3C}"/>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00997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D6FB5-43DB-AFE1-4AC5-3F91E9055BB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B48AC51-F65F-0F6B-FFC0-4F39D5DE60F0}"/>
              </a:ext>
            </a:extLst>
          </p:cNvPr>
          <p:cNvSpPr txBox="1"/>
          <p:nvPr/>
        </p:nvSpPr>
        <p:spPr>
          <a:xfrm>
            <a:off x="1477736" y="1214069"/>
            <a:ext cx="9124508" cy="584775"/>
          </a:xfrm>
          <a:prstGeom prst="rect">
            <a:avLst/>
          </a:prstGeom>
          <a:noFill/>
        </p:spPr>
        <p:txBody>
          <a:bodyPr wrap="square" rtlCol="0">
            <a:spAutoFit/>
          </a:bodyPr>
          <a:lstStyle/>
          <a:p>
            <a:r>
              <a:rPr lang="en-US" sz="1600" dirty="0"/>
              <a:t>A. Simple Text – When you have a number or two to share, simple text can be a great way to communicate.</a:t>
            </a:r>
          </a:p>
        </p:txBody>
      </p:sp>
      <p:grpSp>
        <p:nvGrpSpPr>
          <p:cNvPr id="11" name="Group 10">
            <a:extLst>
              <a:ext uri="{FF2B5EF4-FFF2-40B4-BE49-F238E27FC236}">
                <a16:creationId xmlns:a16="http://schemas.microsoft.com/office/drawing/2014/main" id="{47E1AA0F-D1C0-C99D-3F6C-8828DA8EE736}"/>
              </a:ext>
            </a:extLst>
          </p:cNvPr>
          <p:cNvGrpSpPr/>
          <p:nvPr/>
        </p:nvGrpSpPr>
        <p:grpSpPr>
          <a:xfrm>
            <a:off x="4092238" y="2397268"/>
            <a:ext cx="4007524" cy="3315908"/>
            <a:chOff x="7475322" y="2555421"/>
            <a:chExt cx="3135086" cy="1887588"/>
          </a:xfrm>
        </p:grpSpPr>
        <p:sp>
          <p:nvSpPr>
            <p:cNvPr id="7" name="TextBox 6">
              <a:extLst>
                <a:ext uri="{FF2B5EF4-FFF2-40B4-BE49-F238E27FC236}">
                  <a16:creationId xmlns:a16="http://schemas.microsoft.com/office/drawing/2014/main" id="{2B4D5ABF-B948-BC90-7D89-B8074D784C6D}"/>
                </a:ext>
              </a:extLst>
            </p:cNvPr>
            <p:cNvSpPr txBox="1"/>
            <p:nvPr/>
          </p:nvSpPr>
          <p:spPr>
            <a:xfrm>
              <a:off x="7475322" y="4101364"/>
              <a:ext cx="3135086" cy="341645"/>
            </a:xfrm>
            <a:prstGeom prst="rect">
              <a:avLst/>
            </a:prstGeom>
            <a:noFill/>
          </p:spPr>
          <p:txBody>
            <a:bodyPr wrap="square" rtlCol="0">
              <a:spAutoFit/>
            </a:bodyPr>
            <a:lstStyle/>
            <a:p>
              <a:r>
                <a:rPr lang="en-US" sz="1100" dirty="0">
                  <a:solidFill>
                    <a:schemeClr val="bg1">
                      <a:lumMod val="65000"/>
                    </a:schemeClr>
                  </a:solidFill>
                </a:rPr>
                <a:t>Ref: zawya.com article “</a:t>
              </a:r>
              <a:r>
                <a:rPr lang="en-US" sz="1100" i="0" dirty="0">
                  <a:solidFill>
                    <a:schemeClr val="bg1">
                      <a:lumMod val="65000"/>
                    </a:schemeClr>
                  </a:solidFill>
                  <a:effectLst/>
                </a:rPr>
                <a:t>'</a:t>
              </a:r>
              <a:r>
                <a:rPr lang="en-US" sz="1100" i="0" dirty="0" err="1">
                  <a:solidFill>
                    <a:schemeClr val="bg1">
                      <a:lumMod val="65000"/>
                    </a:schemeClr>
                  </a:solidFill>
                  <a:effectLst/>
                </a:rPr>
                <a:t>Sanadak</a:t>
              </a:r>
              <a:r>
                <a:rPr lang="en-US" sz="1100" i="0" dirty="0">
                  <a:solidFill>
                    <a:schemeClr val="bg1">
                      <a:lumMod val="65000"/>
                    </a:schemeClr>
                  </a:solidFill>
                  <a:effectLst/>
                </a:rPr>
                <a:t>' launch a leap forward for UAE financial services: UAE Banks Federation” </a:t>
              </a:r>
              <a:r>
                <a:rPr lang="en-US" sz="1100" dirty="0">
                  <a:solidFill>
                    <a:schemeClr val="bg1">
                      <a:lumMod val="65000"/>
                    </a:schemeClr>
                  </a:solidFill>
                </a:rPr>
                <a:t>dated 11.03.2024.</a:t>
              </a:r>
            </a:p>
          </p:txBody>
        </p:sp>
        <p:sp>
          <p:nvSpPr>
            <p:cNvPr id="8" name="TextBox 7">
              <a:extLst>
                <a:ext uri="{FF2B5EF4-FFF2-40B4-BE49-F238E27FC236}">
                  <a16:creationId xmlns:a16="http://schemas.microsoft.com/office/drawing/2014/main" id="{B0867398-43D6-46D6-0066-C25E678CC704}"/>
                </a:ext>
              </a:extLst>
            </p:cNvPr>
            <p:cNvSpPr txBox="1"/>
            <p:nvPr/>
          </p:nvSpPr>
          <p:spPr>
            <a:xfrm>
              <a:off x="7475322" y="2555421"/>
              <a:ext cx="2808514" cy="1314019"/>
            </a:xfrm>
            <a:prstGeom prst="rect">
              <a:avLst/>
            </a:prstGeom>
            <a:noFill/>
          </p:spPr>
          <p:txBody>
            <a:bodyPr wrap="square" rtlCol="0">
              <a:spAutoFit/>
            </a:bodyPr>
            <a:lstStyle/>
            <a:p>
              <a:r>
                <a:rPr lang="en-US" sz="9600" dirty="0">
                  <a:solidFill>
                    <a:schemeClr val="tx2">
                      <a:lumMod val="50000"/>
                      <a:lumOff val="50000"/>
                    </a:schemeClr>
                  </a:solidFill>
                </a:rPr>
                <a:t>90%</a:t>
              </a:r>
            </a:p>
            <a:p>
              <a:r>
                <a:rPr lang="en-US" sz="1600" b="1" dirty="0">
                  <a:solidFill>
                    <a:schemeClr val="tx2">
                      <a:lumMod val="50000"/>
                      <a:lumOff val="50000"/>
                    </a:schemeClr>
                  </a:solidFill>
                </a:rPr>
                <a:t>Customer confidence </a:t>
              </a:r>
              <a:r>
                <a:rPr lang="en-US" sz="1600" dirty="0">
                  <a:solidFill>
                    <a:schemeClr val="bg1">
                      <a:lumMod val="65000"/>
                    </a:schemeClr>
                  </a:solidFill>
                </a:rPr>
                <a:t>in the banking sector in the UAE in </a:t>
              </a:r>
              <a:r>
                <a:rPr lang="en-US" sz="1600" b="1" dirty="0">
                  <a:solidFill>
                    <a:schemeClr val="tx2">
                      <a:lumMod val="50000"/>
                      <a:lumOff val="50000"/>
                    </a:schemeClr>
                  </a:solidFill>
                </a:rPr>
                <a:t>2023</a:t>
              </a:r>
              <a:r>
                <a:rPr lang="en-US" sz="1600" dirty="0"/>
                <a:t> </a:t>
              </a:r>
              <a:r>
                <a:rPr lang="en-US" sz="1600" dirty="0">
                  <a:solidFill>
                    <a:schemeClr val="bg1">
                      <a:lumMod val="65000"/>
                    </a:schemeClr>
                  </a:solidFill>
                </a:rPr>
                <a:t>vs. </a:t>
              </a:r>
              <a:r>
                <a:rPr lang="en-US" sz="1600" dirty="0">
                  <a:solidFill>
                    <a:schemeClr val="tx1">
                      <a:lumMod val="50000"/>
                      <a:lumOff val="50000"/>
                    </a:schemeClr>
                  </a:solidFill>
                </a:rPr>
                <a:t>84%</a:t>
              </a:r>
              <a:r>
                <a:rPr lang="en-US" sz="1600" dirty="0">
                  <a:solidFill>
                    <a:schemeClr val="bg1">
                      <a:lumMod val="65000"/>
                    </a:schemeClr>
                  </a:solidFill>
                </a:rPr>
                <a:t> in 2022.</a:t>
              </a:r>
            </a:p>
          </p:txBody>
        </p:sp>
      </p:grpSp>
      <p:sp>
        <p:nvSpPr>
          <p:cNvPr id="9" name="Title 3">
            <a:extLst>
              <a:ext uri="{FF2B5EF4-FFF2-40B4-BE49-F238E27FC236}">
                <a16:creationId xmlns:a16="http://schemas.microsoft.com/office/drawing/2014/main" id="{C6CF8109-C372-C497-DE06-0BBD4E5F6F3C}"/>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4601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05B48-AE1A-5A70-20EC-58629E28721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74A4DEF-F802-100B-E934-D414DB1899F6}"/>
              </a:ext>
            </a:extLst>
          </p:cNvPr>
          <p:cNvSpPr txBox="1"/>
          <p:nvPr/>
        </p:nvSpPr>
        <p:spPr>
          <a:xfrm>
            <a:off x="1330336" y="1198094"/>
            <a:ext cx="9124508" cy="338554"/>
          </a:xfrm>
          <a:prstGeom prst="rect">
            <a:avLst/>
          </a:prstGeom>
          <a:noFill/>
        </p:spPr>
        <p:txBody>
          <a:bodyPr wrap="square" rtlCol="0">
            <a:spAutoFit/>
          </a:bodyPr>
          <a:lstStyle/>
          <a:p>
            <a:r>
              <a:rPr lang="en-US" sz="1600" dirty="0"/>
              <a:t>B. Tables – Tables interact with our verbal system, which means that we read them.</a:t>
            </a:r>
          </a:p>
        </p:txBody>
      </p:sp>
      <p:graphicFrame>
        <p:nvGraphicFramePr>
          <p:cNvPr id="4" name="Table 3">
            <a:extLst>
              <a:ext uri="{FF2B5EF4-FFF2-40B4-BE49-F238E27FC236}">
                <a16:creationId xmlns:a16="http://schemas.microsoft.com/office/drawing/2014/main" id="{CE5E2FA2-42FB-0F49-B231-AAF4B260D411}"/>
              </a:ext>
            </a:extLst>
          </p:cNvPr>
          <p:cNvGraphicFramePr>
            <a:graphicFrameLocks noGrp="1"/>
          </p:cNvGraphicFramePr>
          <p:nvPr>
            <p:extLst>
              <p:ext uri="{D42A27DB-BD31-4B8C-83A1-F6EECF244321}">
                <p14:modId xmlns:p14="http://schemas.microsoft.com/office/powerpoint/2010/main" val="592738925"/>
              </p:ext>
            </p:extLst>
          </p:nvPr>
        </p:nvGraphicFramePr>
        <p:xfrm>
          <a:off x="2634346" y="2418723"/>
          <a:ext cx="6960228" cy="3557202"/>
        </p:xfrm>
        <a:graphic>
          <a:graphicData uri="http://schemas.openxmlformats.org/drawingml/2006/table">
            <a:tbl>
              <a:tblPr>
                <a:tableStyleId>{5C22544A-7EE6-4342-B048-85BDC9FD1C3A}</a:tableStyleId>
              </a:tblPr>
              <a:tblGrid>
                <a:gridCol w="1882858">
                  <a:extLst>
                    <a:ext uri="{9D8B030D-6E8A-4147-A177-3AD203B41FA5}">
                      <a16:colId xmlns:a16="http://schemas.microsoft.com/office/drawing/2014/main" val="2626903411"/>
                    </a:ext>
                  </a:extLst>
                </a:gridCol>
                <a:gridCol w="1015474">
                  <a:extLst>
                    <a:ext uri="{9D8B030D-6E8A-4147-A177-3AD203B41FA5}">
                      <a16:colId xmlns:a16="http://schemas.microsoft.com/office/drawing/2014/main" val="301497963"/>
                    </a:ext>
                  </a:extLst>
                </a:gridCol>
                <a:gridCol w="1015474">
                  <a:extLst>
                    <a:ext uri="{9D8B030D-6E8A-4147-A177-3AD203B41FA5}">
                      <a16:colId xmlns:a16="http://schemas.microsoft.com/office/drawing/2014/main" val="751328136"/>
                    </a:ext>
                  </a:extLst>
                </a:gridCol>
                <a:gridCol w="1015474">
                  <a:extLst>
                    <a:ext uri="{9D8B030D-6E8A-4147-A177-3AD203B41FA5}">
                      <a16:colId xmlns:a16="http://schemas.microsoft.com/office/drawing/2014/main" val="501986456"/>
                    </a:ext>
                  </a:extLst>
                </a:gridCol>
                <a:gridCol w="1015474">
                  <a:extLst>
                    <a:ext uri="{9D8B030D-6E8A-4147-A177-3AD203B41FA5}">
                      <a16:colId xmlns:a16="http://schemas.microsoft.com/office/drawing/2014/main" val="3846361466"/>
                    </a:ext>
                  </a:extLst>
                </a:gridCol>
                <a:gridCol w="1015474">
                  <a:extLst>
                    <a:ext uri="{9D8B030D-6E8A-4147-A177-3AD203B41FA5}">
                      <a16:colId xmlns:a16="http://schemas.microsoft.com/office/drawing/2014/main" val="3908021569"/>
                    </a:ext>
                  </a:extLst>
                </a:gridCol>
              </a:tblGrid>
              <a:tr h="388500">
                <a:tc>
                  <a:txBody>
                    <a:bodyPr/>
                    <a:lstStyle/>
                    <a:p>
                      <a:pPr algn="ctr" fontAlgn="ctr"/>
                      <a:r>
                        <a:rPr lang="en-US" sz="1400" b="1" u="sng" strike="noStrike" dirty="0">
                          <a:solidFill>
                            <a:schemeClr val="bg1"/>
                          </a:solidFill>
                          <a:effectLst/>
                        </a:rPr>
                        <a:t>Branch</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400" b="1" u="sng" strike="noStrike" dirty="0">
                          <a:solidFill>
                            <a:schemeClr val="bg1"/>
                          </a:solidFill>
                          <a:effectLst/>
                        </a:rPr>
                        <a:t>Jan</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400" b="1" u="sng" strike="noStrike" dirty="0">
                          <a:solidFill>
                            <a:schemeClr val="bg1"/>
                          </a:solidFill>
                          <a:effectLst/>
                        </a:rPr>
                        <a:t>Feb</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400" b="1" u="sng" strike="noStrike" dirty="0">
                          <a:solidFill>
                            <a:schemeClr val="bg1"/>
                          </a:solidFill>
                          <a:effectLst/>
                        </a:rPr>
                        <a:t>Mar</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400" b="1" u="sng" strike="noStrike" dirty="0">
                          <a:solidFill>
                            <a:schemeClr val="bg1"/>
                          </a:solidFill>
                          <a:effectLst/>
                        </a:rPr>
                        <a:t>Apr</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pPr algn="ctr" fontAlgn="ctr"/>
                      <a:r>
                        <a:rPr lang="en-US" sz="1400" b="1" u="sng" strike="noStrike" dirty="0">
                          <a:solidFill>
                            <a:schemeClr val="bg1"/>
                          </a:solidFill>
                          <a:effectLst/>
                        </a:rPr>
                        <a:t>Jun</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19879181"/>
                  </a:ext>
                </a:extLst>
              </a:tr>
              <a:tr h="352078">
                <a:tc>
                  <a:txBody>
                    <a:bodyPr/>
                    <a:lstStyle/>
                    <a:p>
                      <a:pPr algn="ctr" fontAlgn="ctr"/>
                      <a:r>
                        <a:rPr lang="en-US" sz="1400" u="none" strike="noStrike" dirty="0">
                          <a:effectLst/>
                        </a:rPr>
                        <a:t>Abu Hail</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7</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8946465"/>
                  </a:ext>
                </a:extLst>
              </a:tr>
              <a:tr h="352078">
                <a:tc>
                  <a:txBody>
                    <a:bodyPr/>
                    <a:lstStyle/>
                    <a:p>
                      <a:pPr algn="ctr" fontAlgn="ctr"/>
                      <a:r>
                        <a:rPr lang="en-US" sz="1400" u="none" strike="noStrike" dirty="0">
                          <a:effectLst/>
                        </a:rPr>
                        <a:t>Majaz</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8118835"/>
                  </a:ext>
                </a:extLst>
              </a:tr>
              <a:tr h="352078">
                <a:tc>
                  <a:txBody>
                    <a:bodyPr/>
                    <a:lstStyle/>
                    <a:p>
                      <a:pPr algn="ctr" fontAlgn="ctr"/>
                      <a:r>
                        <a:rPr lang="en-US" sz="1400" u="none" strike="noStrike">
                          <a:effectLst/>
                        </a:rPr>
                        <a:t>Jumeirah</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3</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9663601"/>
                  </a:ext>
                </a:extLst>
              </a:tr>
              <a:tr h="352078">
                <a:tc>
                  <a:txBody>
                    <a:bodyPr/>
                    <a:lstStyle/>
                    <a:p>
                      <a:pPr algn="ctr" fontAlgn="ctr"/>
                      <a:r>
                        <a:rPr lang="en-US" sz="1400" u="none" strike="noStrike" dirty="0">
                          <a:effectLst/>
                        </a:rPr>
                        <a:t>SAIF Zone</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2</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5</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4</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141911"/>
                  </a:ext>
                </a:extLst>
              </a:tr>
              <a:tr h="352078">
                <a:tc>
                  <a:txBody>
                    <a:bodyPr/>
                    <a:lstStyle/>
                    <a:p>
                      <a:pPr algn="ctr" fontAlgn="ctr"/>
                      <a:r>
                        <a:rPr lang="en-US" sz="1400" u="none" strike="noStrike">
                          <a:effectLst/>
                        </a:rPr>
                        <a:t>Musaffah</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7</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6</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7786570"/>
                  </a:ext>
                </a:extLst>
              </a:tr>
              <a:tr h="352078">
                <a:tc>
                  <a:txBody>
                    <a:bodyPr/>
                    <a:lstStyle/>
                    <a:p>
                      <a:pPr algn="ctr" fontAlgn="ctr"/>
                      <a:r>
                        <a:rPr lang="en-US" sz="1400" u="none" strike="noStrike">
                          <a:effectLst/>
                        </a:rPr>
                        <a:t>Ajman </a:t>
                      </a:r>
                      <a:r>
                        <a:rPr lang="en-US" sz="1400" u="none" strike="noStrike" dirty="0">
                          <a:effectLst/>
                        </a:rPr>
                        <a:t>City Centre</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6</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126375"/>
                  </a:ext>
                </a:extLst>
              </a:tr>
              <a:tr h="352078">
                <a:tc>
                  <a:txBody>
                    <a:bodyPr/>
                    <a:lstStyle/>
                    <a:p>
                      <a:pPr algn="ctr" fontAlgn="ctr"/>
                      <a:r>
                        <a:rPr lang="en-US" sz="1400" u="none" strike="noStrike">
                          <a:effectLst/>
                        </a:rPr>
                        <a:t>Al Medan</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7134560"/>
                  </a:ext>
                </a:extLst>
              </a:tr>
              <a:tr h="352078">
                <a:tc>
                  <a:txBody>
                    <a:bodyPr/>
                    <a:lstStyle/>
                    <a:p>
                      <a:pPr algn="ctr" fontAlgn="ctr"/>
                      <a:r>
                        <a:rPr lang="en-US" sz="1400" u="none" strike="noStrike">
                          <a:effectLst/>
                        </a:rPr>
                        <a:t>Business Bay</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4</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2109323"/>
                  </a:ext>
                </a:extLst>
              </a:tr>
              <a:tr h="352078">
                <a:tc>
                  <a:txBody>
                    <a:bodyPr/>
                    <a:lstStyle/>
                    <a:p>
                      <a:pPr algn="ctr" fontAlgn="ctr"/>
                      <a:r>
                        <a:rPr lang="en-US" sz="1400" u="none" strike="noStrike">
                          <a:effectLst/>
                        </a:rPr>
                        <a:t>Jebel Ali</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7</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109039"/>
                  </a:ext>
                </a:extLst>
              </a:tr>
            </a:tbl>
          </a:graphicData>
        </a:graphic>
      </p:graphicFrame>
      <p:sp>
        <p:nvSpPr>
          <p:cNvPr id="5" name="TextBox 4">
            <a:extLst>
              <a:ext uri="{FF2B5EF4-FFF2-40B4-BE49-F238E27FC236}">
                <a16:creationId xmlns:a16="http://schemas.microsoft.com/office/drawing/2014/main" id="{05BD6BB4-2EF2-A345-4FB4-9783AC983DB9}"/>
              </a:ext>
            </a:extLst>
          </p:cNvPr>
          <p:cNvSpPr txBox="1"/>
          <p:nvPr/>
        </p:nvSpPr>
        <p:spPr>
          <a:xfrm>
            <a:off x="3600010" y="1765318"/>
            <a:ext cx="4991979" cy="338554"/>
          </a:xfrm>
          <a:prstGeom prst="rect">
            <a:avLst/>
          </a:prstGeom>
          <a:noFill/>
        </p:spPr>
        <p:txBody>
          <a:bodyPr wrap="square" rtlCol="0">
            <a:spAutoFit/>
          </a:bodyPr>
          <a:lstStyle/>
          <a:p>
            <a:r>
              <a:rPr lang="en-US" sz="1600" dirty="0"/>
              <a:t>Performance score of branches from Jan to Jun 2023.</a:t>
            </a:r>
          </a:p>
        </p:txBody>
      </p:sp>
      <p:sp>
        <p:nvSpPr>
          <p:cNvPr id="9" name="Title 3">
            <a:extLst>
              <a:ext uri="{FF2B5EF4-FFF2-40B4-BE49-F238E27FC236}">
                <a16:creationId xmlns:a16="http://schemas.microsoft.com/office/drawing/2014/main" id="{A891BF3C-0F79-0479-3327-6481E6152433}"/>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280595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05B48-AE1A-5A70-20EC-58629E28721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74A4DEF-F802-100B-E934-D414DB1899F6}"/>
              </a:ext>
            </a:extLst>
          </p:cNvPr>
          <p:cNvSpPr txBox="1"/>
          <p:nvPr/>
        </p:nvSpPr>
        <p:spPr>
          <a:xfrm>
            <a:off x="1330336" y="1198094"/>
            <a:ext cx="9124508" cy="338554"/>
          </a:xfrm>
          <a:prstGeom prst="rect">
            <a:avLst/>
          </a:prstGeom>
          <a:noFill/>
        </p:spPr>
        <p:txBody>
          <a:bodyPr wrap="square" rtlCol="0">
            <a:spAutoFit/>
          </a:bodyPr>
          <a:lstStyle/>
          <a:p>
            <a:r>
              <a:rPr lang="en-US" sz="1600" dirty="0"/>
              <a:t>B. Tables – Tables interact with our verbal system, which means that we read them.</a:t>
            </a:r>
          </a:p>
        </p:txBody>
      </p:sp>
      <p:sp>
        <p:nvSpPr>
          <p:cNvPr id="7" name="TextBox 6">
            <a:extLst>
              <a:ext uri="{FF2B5EF4-FFF2-40B4-BE49-F238E27FC236}">
                <a16:creationId xmlns:a16="http://schemas.microsoft.com/office/drawing/2014/main" id="{DBA7E141-F71B-4E52-FF67-9F7F8F43560E}"/>
              </a:ext>
            </a:extLst>
          </p:cNvPr>
          <p:cNvSpPr txBox="1"/>
          <p:nvPr/>
        </p:nvSpPr>
        <p:spPr>
          <a:xfrm>
            <a:off x="3573377" y="2086474"/>
            <a:ext cx="4454015" cy="307777"/>
          </a:xfrm>
          <a:prstGeom prst="rect">
            <a:avLst/>
          </a:prstGeom>
          <a:noFill/>
        </p:spPr>
        <p:txBody>
          <a:bodyPr wrap="square" rtlCol="0">
            <a:spAutoFit/>
          </a:bodyPr>
          <a:lstStyle/>
          <a:p>
            <a:r>
              <a:rPr lang="en-US" sz="1400" dirty="0"/>
              <a:t>Performance score of branches from Jan to Jun 2023.</a:t>
            </a:r>
          </a:p>
        </p:txBody>
      </p:sp>
      <p:graphicFrame>
        <p:nvGraphicFramePr>
          <p:cNvPr id="8" name="Table 7">
            <a:extLst>
              <a:ext uri="{FF2B5EF4-FFF2-40B4-BE49-F238E27FC236}">
                <a16:creationId xmlns:a16="http://schemas.microsoft.com/office/drawing/2014/main" id="{6A48600D-3B04-219E-AC74-72BF5D6D3EE0}"/>
              </a:ext>
            </a:extLst>
          </p:cNvPr>
          <p:cNvGraphicFramePr>
            <a:graphicFrameLocks noGrp="1"/>
          </p:cNvGraphicFramePr>
          <p:nvPr>
            <p:extLst>
              <p:ext uri="{D42A27DB-BD31-4B8C-83A1-F6EECF244321}">
                <p14:modId xmlns:p14="http://schemas.microsoft.com/office/powerpoint/2010/main" val="3347020688"/>
              </p:ext>
            </p:extLst>
          </p:nvPr>
        </p:nvGraphicFramePr>
        <p:xfrm>
          <a:off x="2150410" y="2556066"/>
          <a:ext cx="7891180" cy="3452844"/>
        </p:xfrm>
        <a:graphic>
          <a:graphicData uri="http://schemas.openxmlformats.org/drawingml/2006/table">
            <a:tbl>
              <a:tblPr>
                <a:tableStyleId>{5C22544A-7EE6-4342-B048-85BDC9FD1C3A}</a:tableStyleId>
              </a:tblPr>
              <a:tblGrid>
                <a:gridCol w="2134695">
                  <a:extLst>
                    <a:ext uri="{9D8B030D-6E8A-4147-A177-3AD203B41FA5}">
                      <a16:colId xmlns:a16="http://schemas.microsoft.com/office/drawing/2014/main" val="2626903411"/>
                    </a:ext>
                  </a:extLst>
                </a:gridCol>
                <a:gridCol w="1151297">
                  <a:extLst>
                    <a:ext uri="{9D8B030D-6E8A-4147-A177-3AD203B41FA5}">
                      <a16:colId xmlns:a16="http://schemas.microsoft.com/office/drawing/2014/main" val="301497963"/>
                    </a:ext>
                  </a:extLst>
                </a:gridCol>
                <a:gridCol w="1151297">
                  <a:extLst>
                    <a:ext uri="{9D8B030D-6E8A-4147-A177-3AD203B41FA5}">
                      <a16:colId xmlns:a16="http://schemas.microsoft.com/office/drawing/2014/main" val="751328136"/>
                    </a:ext>
                  </a:extLst>
                </a:gridCol>
                <a:gridCol w="1151297">
                  <a:extLst>
                    <a:ext uri="{9D8B030D-6E8A-4147-A177-3AD203B41FA5}">
                      <a16:colId xmlns:a16="http://schemas.microsoft.com/office/drawing/2014/main" val="501986456"/>
                    </a:ext>
                  </a:extLst>
                </a:gridCol>
                <a:gridCol w="1151297">
                  <a:extLst>
                    <a:ext uri="{9D8B030D-6E8A-4147-A177-3AD203B41FA5}">
                      <a16:colId xmlns:a16="http://schemas.microsoft.com/office/drawing/2014/main" val="3846361466"/>
                    </a:ext>
                  </a:extLst>
                </a:gridCol>
                <a:gridCol w="1151297">
                  <a:extLst>
                    <a:ext uri="{9D8B030D-6E8A-4147-A177-3AD203B41FA5}">
                      <a16:colId xmlns:a16="http://schemas.microsoft.com/office/drawing/2014/main" val="3908021569"/>
                    </a:ext>
                  </a:extLst>
                </a:gridCol>
              </a:tblGrid>
              <a:tr h="377103">
                <a:tc>
                  <a:txBody>
                    <a:bodyPr/>
                    <a:lstStyle/>
                    <a:p>
                      <a:pPr algn="ctr" fontAlgn="ctr"/>
                      <a:r>
                        <a:rPr lang="en-US" sz="1400" b="1" u="sng" strike="noStrike" dirty="0">
                          <a:solidFill>
                            <a:schemeClr val="bg1"/>
                          </a:solidFill>
                          <a:effectLst/>
                        </a:rPr>
                        <a:t>Branch</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US" sz="1400" b="1" u="sng" strike="noStrike" dirty="0">
                          <a:solidFill>
                            <a:schemeClr val="bg1"/>
                          </a:solidFill>
                          <a:effectLst/>
                        </a:rPr>
                        <a:t>Jan</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US" sz="1400" b="1" u="sng" strike="noStrike" dirty="0">
                          <a:solidFill>
                            <a:schemeClr val="bg1"/>
                          </a:solidFill>
                          <a:effectLst/>
                        </a:rPr>
                        <a:t>Feb</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US" sz="1400" b="1" u="sng" strike="noStrike" dirty="0">
                          <a:solidFill>
                            <a:schemeClr val="bg1"/>
                          </a:solidFill>
                          <a:effectLst/>
                        </a:rPr>
                        <a:t>Mar</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US" sz="1400" b="1" u="sng" strike="noStrike" dirty="0">
                          <a:solidFill>
                            <a:schemeClr val="bg1"/>
                          </a:solidFill>
                          <a:effectLst/>
                        </a:rPr>
                        <a:t>Apr</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US" sz="1400" b="1" u="sng" strike="noStrike" dirty="0">
                          <a:solidFill>
                            <a:schemeClr val="bg1"/>
                          </a:solidFill>
                          <a:effectLst/>
                        </a:rPr>
                        <a:t>Jun</a:t>
                      </a:r>
                      <a:endParaRPr lang="en-US" sz="1400" b="1" i="0" u="sng" strike="noStrike" dirty="0">
                        <a:solidFill>
                          <a:schemeClr val="bg1"/>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719879181"/>
                  </a:ext>
                </a:extLst>
              </a:tr>
              <a:tr h="341749">
                <a:tc>
                  <a:txBody>
                    <a:bodyPr/>
                    <a:lstStyle/>
                    <a:p>
                      <a:pPr algn="ctr" fontAlgn="ctr"/>
                      <a:r>
                        <a:rPr lang="en-US" sz="1400" u="none" strike="noStrike" dirty="0">
                          <a:effectLst/>
                        </a:rPr>
                        <a:t>Abu Hail</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7</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8946465"/>
                  </a:ext>
                </a:extLst>
              </a:tr>
              <a:tr h="341749">
                <a:tc>
                  <a:txBody>
                    <a:bodyPr/>
                    <a:lstStyle/>
                    <a:p>
                      <a:pPr algn="ctr" fontAlgn="ctr"/>
                      <a:r>
                        <a:rPr lang="en-US" sz="1400" u="none" strike="noStrike" dirty="0">
                          <a:effectLst/>
                        </a:rPr>
                        <a:t>Majaz</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8118835"/>
                  </a:ext>
                </a:extLst>
              </a:tr>
              <a:tr h="341749">
                <a:tc>
                  <a:txBody>
                    <a:bodyPr/>
                    <a:lstStyle/>
                    <a:p>
                      <a:pPr algn="ctr" fontAlgn="ctr"/>
                      <a:r>
                        <a:rPr lang="en-US" sz="1400" u="none" strike="noStrike">
                          <a:effectLst/>
                        </a:rPr>
                        <a:t>Jumeirah</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3</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9663601"/>
                  </a:ext>
                </a:extLst>
              </a:tr>
              <a:tr h="341749">
                <a:tc>
                  <a:txBody>
                    <a:bodyPr/>
                    <a:lstStyle/>
                    <a:p>
                      <a:pPr algn="ctr" fontAlgn="ctr"/>
                      <a:r>
                        <a:rPr lang="en-US" sz="1400" u="none" strike="noStrike">
                          <a:effectLst/>
                        </a:rPr>
                        <a:t>SAIF </a:t>
                      </a:r>
                      <a:r>
                        <a:rPr lang="en-US" sz="1400" u="none" strike="noStrike" dirty="0">
                          <a:effectLst/>
                        </a:rPr>
                        <a:t>Zone</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2</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5</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4</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1141911"/>
                  </a:ext>
                </a:extLst>
              </a:tr>
              <a:tr h="341749">
                <a:tc>
                  <a:txBody>
                    <a:bodyPr/>
                    <a:lstStyle/>
                    <a:p>
                      <a:pPr algn="ctr" fontAlgn="ctr"/>
                      <a:r>
                        <a:rPr lang="en-US" sz="1400" u="none" strike="noStrike">
                          <a:effectLst/>
                        </a:rPr>
                        <a:t>Musaffah</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6</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86570"/>
                  </a:ext>
                </a:extLst>
              </a:tr>
              <a:tr h="341749">
                <a:tc>
                  <a:txBody>
                    <a:bodyPr/>
                    <a:lstStyle/>
                    <a:p>
                      <a:pPr algn="ctr" fontAlgn="ctr"/>
                      <a:r>
                        <a:rPr lang="en-US" sz="1400" u="none" strike="noStrike">
                          <a:effectLst/>
                        </a:rPr>
                        <a:t>Ajman </a:t>
                      </a:r>
                      <a:r>
                        <a:rPr lang="en-US" sz="1400" u="none" strike="noStrike" dirty="0">
                          <a:effectLst/>
                        </a:rPr>
                        <a:t>City Centre</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6</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5126375"/>
                  </a:ext>
                </a:extLst>
              </a:tr>
              <a:tr h="341749">
                <a:tc>
                  <a:txBody>
                    <a:bodyPr/>
                    <a:lstStyle/>
                    <a:p>
                      <a:pPr algn="ctr" fontAlgn="ctr"/>
                      <a:r>
                        <a:rPr lang="en-US" sz="1400" u="none" strike="noStrike">
                          <a:effectLst/>
                        </a:rPr>
                        <a:t>Al Medan</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7</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7134560"/>
                  </a:ext>
                </a:extLst>
              </a:tr>
              <a:tr h="341749">
                <a:tc>
                  <a:txBody>
                    <a:bodyPr/>
                    <a:lstStyle/>
                    <a:p>
                      <a:pPr algn="ctr" fontAlgn="ctr"/>
                      <a:r>
                        <a:rPr lang="en-US" sz="1400" u="none" strike="noStrike">
                          <a:effectLst/>
                        </a:rPr>
                        <a:t>Business Bay</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4</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8</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2</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109323"/>
                  </a:ext>
                </a:extLst>
              </a:tr>
              <a:tr h="341749">
                <a:tc>
                  <a:txBody>
                    <a:bodyPr/>
                    <a:lstStyle/>
                    <a:p>
                      <a:pPr algn="ctr" fontAlgn="ctr"/>
                      <a:r>
                        <a:rPr lang="en-US" sz="1400" u="none" strike="noStrike">
                          <a:effectLst/>
                        </a:rPr>
                        <a:t>Jebel Ali</a:t>
                      </a:r>
                      <a:endParaRPr lang="en-US" sz="1400" b="0" i="0" u="none" strike="noStrike" dirty="0">
                        <a:solidFill>
                          <a:srgbClr val="000000"/>
                        </a:solidFill>
                        <a:effectLst/>
                        <a:latin typeface="Aptos Narrow" panose="020B0004020202020204" pitchFamily="34" charset="0"/>
                      </a:endParaRPr>
                    </a:p>
                  </a:txBody>
                  <a:tcPr marL="6350" marR="6350" marT="635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a:effectLst/>
                        </a:rPr>
                        <a:t>9</a:t>
                      </a:r>
                      <a:endParaRPr lang="en-US" sz="1400" b="0" i="0" u="none" strike="noStrike">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8</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7</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u="none" strike="noStrike" dirty="0">
                          <a:effectLst/>
                        </a:rPr>
                        <a:t>9</a:t>
                      </a:r>
                      <a:endParaRPr lang="en-US" sz="1400" b="0" i="0" u="none" strike="noStrike" dirty="0">
                        <a:solidFill>
                          <a:srgbClr val="000000"/>
                        </a:solidFill>
                        <a:effectLst/>
                        <a:latin typeface="Aptos Narrow" panose="020B0004020202020204" pitchFamily="34" charset="0"/>
                      </a:endParaRPr>
                    </a:p>
                  </a:txBody>
                  <a:tcPr marL="6350" marR="6350" marT="6350" marB="0"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4109039"/>
                  </a:ext>
                </a:extLst>
              </a:tr>
            </a:tbl>
          </a:graphicData>
        </a:graphic>
      </p:graphicFrame>
      <p:sp>
        <p:nvSpPr>
          <p:cNvPr id="9" name="Title 3">
            <a:extLst>
              <a:ext uri="{FF2B5EF4-FFF2-40B4-BE49-F238E27FC236}">
                <a16:creationId xmlns:a16="http://schemas.microsoft.com/office/drawing/2014/main" id="{A891BF3C-0F79-0479-3327-6481E6152433}"/>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225583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7DDCA-928A-2E0C-A375-DA8C771EA8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05AC3D-C304-E5A4-0097-089298AFA49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0CCDF59-A9E0-5467-6E70-C263C6EA5651}"/>
              </a:ext>
            </a:extLst>
          </p:cNvPr>
          <p:cNvSpPr txBox="1"/>
          <p:nvPr/>
        </p:nvSpPr>
        <p:spPr>
          <a:xfrm>
            <a:off x="1330335" y="1206259"/>
            <a:ext cx="9124508" cy="338554"/>
          </a:xfrm>
          <a:prstGeom prst="rect">
            <a:avLst/>
          </a:prstGeom>
          <a:noFill/>
        </p:spPr>
        <p:txBody>
          <a:bodyPr wrap="square" rtlCol="0">
            <a:spAutoFit/>
          </a:bodyPr>
          <a:lstStyle/>
          <a:p>
            <a:r>
              <a:rPr lang="en-US" sz="1600" dirty="0"/>
              <a:t>B. Tables – Tables interact with our verbal system, which means that we read them.</a:t>
            </a:r>
          </a:p>
        </p:txBody>
      </p:sp>
      <p:sp>
        <p:nvSpPr>
          <p:cNvPr id="7" name="TextBox 6">
            <a:extLst>
              <a:ext uri="{FF2B5EF4-FFF2-40B4-BE49-F238E27FC236}">
                <a16:creationId xmlns:a16="http://schemas.microsoft.com/office/drawing/2014/main" id="{8266B32D-D3B2-6770-F46A-79D3680350F5}"/>
              </a:ext>
            </a:extLst>
          </p:cNvPr>
          <p:cNvSpPr txBox="1"/>
          <p:nvPr/>
        </p:nvSpPr>
        <p:spPr>
          <a:xfrm>
            <a:off x="3638550" y="1873447"/>
            <a:ext cx="4914899" cy="338554"/>
          </a:xfrm>
          <a:prstGeom prst="rect">
            <a:avLst/>
          </a:prstGeom>
          <a:noFill/>
        </p:spPr>
        <p:txBody>
          <a:bodyPr wrap="square" rtlCol="0">
            <a:spAutoFit/>
          </a:bodyPr>
          <a:lstStyle/>
          <a:p>
            <a:r>
              <a:rPr lang="en-US" sz="1600" dirty="0"/>
              <a:t>Performance score of branches from Jan to Jun 2023.</a:t>
            </a:r>
          </a:p>
        </p:txBody>
      </p:sp>
      <p:pic>
        <p:nvPicPr>
          <p:cNvPr id="17" name="Picture 16">
            <a:extLst>
              <a:ext uri="{FF2B5EF4-FFF2-40B4-BE49-F238E27FC236}">
                <a16:creationId xmlns:a16="http://schemas.microsoft.com/office/drawing/2014/main" id="{77AFD675-91E0-4340-5D5C-43D27D667E75}"/>
              </a:ext>
            </a:extLst>
          </p:cNvPr>
          <p:cNvPicPr>
            <a:picLocks noChangeAspect="1"/>
          </p:cNvPicPr>
          <p:nvPr/>
        </p:nvPicPr>
        <p:blipFill>
          <a:blip r:embed="rId4"/>
          <a:stretch>
            <a:fillRect/>
          </a:stretch>
        </p:blipFill>
        <p:spPr>
          <a:xfrm>
            <a:off x="2221462" y="2556542"/>
            <a:ext cx="7373112" cy="3314268"/>
          </a:xfrm>
          <a:prstGeom prst="rect">
            <a:avLst/>
          </a:prstGeom>
        </p:spPr>
      </p:pic>
      <p:sp>
        <p:nvSpPr>
          <p:cNvPr id="6" name="Title 3">
            <a:extLst>
              <a:ext uri="{FF2B5EF4-FFF2-40B4-BE49-F238E27FC236}">
                <a16:creationId xmlns:a16="http://schemas.microsoft.com/office/drawing/2014/main" id="{CD7C7B96-115C-EC18-FD4A-A33633F06461}"/>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2976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6499-FFD5-2EB5-F217-A4F000DC4B7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EE171A7-9103-268E-05D3-104AAF310002}"/>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5759BD2-3D56-FD0F-1062-8CA6AC018F1F}"/>
              </a:ext>
            </a:extLst>
          </p:cNvPr>
          <p:cNvSpPr txBox="1"/>
          <p:nvPr/>
        </p:nvSpPr>
        <p:spPr>
          <a:xfrm>
            <a:off x="1330336" y="1214069"/>
            <a:ext cx="9124508" cy="338554"/>
          </a:xfrm>
          <a:prstGeom prst="rect">
            <a:avLst/>
          </a:prstGeom>
          <a:noFill/>
        </p:spPr>
        <p:txBody>
          <a:bodyPr wrap="square" rtlCol="0">
            <a:spAutoFit/>
          </a:bodyPr>
          <a:lstStyle/>
          <a:p>
            <a:r>
              <a:rPr lang="en-US" sz="1600" dirty="0"/>
              <a:t>C. Graphs – Graphs interact with our visual system, which is faster at processing information.</a:t>
            </a:r>
          </a:p>
        </p:txBody>
      </p:sp>
      <p:sp>
        <p:nvSpPr>
          <p:cNvPr id="4" name="TextBox 3">
            <a:extLst>
              <a:ext uri="{FF2B5EF4-FFF2-40B4-BE49-F238E27FC236}">
                <a16:creationId xmlns:a16="http://schemas.microsoft.com/office/drawing/2014/main" id="{7E800118-86AE-3553-A631-A428F88D1DCC}"/>
              </a:ext>
            </a:extLst>
          </p:cNvPr>
          <p:cNvSpPr txBox="1"/>
          <p:nvPr/>
        </p:nvSpPr>
        <p:spPr>
          <a:xfrm>
            <a:off x="1461408" y="2318657"/>
            <a:ext cx="1469572" cy="307777"/>
          </a:xfrm>
          <a:prstGeom prst="rect">
            <a:avLst/>
          </a:prstGeom>
          <a:noFill/>
        </p:spPr>
        <p:txBody>
          <a:bodyPr wrap="square" rtlCol="0">
            <a:spAutoFit/>
          </a:bodyPr>
          <a:lstStyle/>
          <a:p>
            <a:r>
              <a:rPr lang="en-US" sz="1400" dirty="0"/>
              <a:t>Points</a:t>
            </a:r>
          </a:p>
        </p:txBody>
      </p:sp>
      <p:sp>
        <p:nvSpPr>
          <p:cNvPr id="6" name="TextBox 5">
            <a:extLst>
              <a:ext uri="{FF2B5EF4-FFF2-40B4-BE49-F238E27FC236}">
                <a16:creationId xmlns:a16="http://schemas.microsoft.com/office/drawing/2014/main" id="{67562A50-50D2-E7C2-DB54-7AA94FAA47EC}"/>
              </a:ext>
            </a:extLst>
          </p:cNvPr>
          <p:cNvSpPr txBox="1"/>
          <p:nvPr/>
        </p:nvSpPr>
        <p:spPr>
          <a:xfrm>
            <a:off x="3989616" y="2317816"/>
            <a:ext cx="1469572" cy="307777"/>
          </a:xfrm>
          <a:prstGeom prst="rect">
            <a:avLst/>
          </a:prstGeom>
          <a:noFill/>
        </p:spPr>
        <p:txBody>
          <a:bodyPr wrap="square" rtlCol="0">
            <a:spAutoFit/>
          </a:bodyPr>
          <a:lstStyle/>
          <a:p>
            <a:r>
              <a:rPr lang="en-US" sz="1400" dirty="0"/>
              <a:t>Lines</a:t>
            </a:r>
          </a:p>
        </p:txBody>
      </p:sp>
      <p:sp>
        <p:nvSpPr>
          <p:cNvPr id="9" name="TextBox 8">
            <a:extLst>
              <a:ext uri="{FF2B5EF4-FFF2-40B4-BE49-F238E27FC236}">
                <a16:creationId xmlns:a16="http://schemas.microsoft.com/office/drawing/2014/main" id="{EBBAE95D-09A9-866C-3088-AFA10328372D}"/>
              </a:ext>
            </a:extLst>
          </p:cNvPr>
          <p:cNvSpPr txBox="1"/>
          <p:nvPr/>
        </p:nvSpPr>
        <p:spPr>
          <a:xfrm>
            <a:off x="6517824" y="2317814"/>
            <a:ext cx="1469572" cy="307777"/>
          </a:xfrm>
          <a:prstGeom prst="rect">
            <a:avLst/>
          </a:prstGeom>
          <a:noFill/>
        </p:spPr>
        <p:txBody>
          <a:bodyPr wrap="square" rtlCol="0">
            <a:spAutoFit/>
          </a:bodyPr>
          <a:lstStyle/>
          <a:p>
            <a:r>
              <a:rPr lang="en-US" sz="1400" dirty="0"/>
              <a:t>Bars</a:t>
            </a:r>
          </a:p>
        </p:txBody>
      </p:sp>
      <p:sp>
        <p:nvSpPr>
          <p:cNvPr id="10" name="TextBox 9">
            <a:extLst>
              <a:ext uri="{FF2B5EF4-FFF2-40B4-BE49-F238E27FC236}">
                <a16:creationId xmlns:a16="http://schemas.microsoft.com/office/drawing/2014/main" id="{5F233F64-374B-A32E-ABF6-B86A5AA1CF04}"/>
              </a:ext>
            </a:extLst>
          </p:cNvPr>
          <p:cNvSpPr txBox="1"/>
          <p:nvPr/>
        </p:nvSpPr>
        <p:spPr>
          <a:xfrm>
            <a:off x="9046032" y="2317814"/>
            <a:ext cx="1469572" cy="307777"/>
          </a:xfrm>
          <a:prstGeom prst="rect">
            <a:avLst/>
          </a:prstGeom>
          <a:noFill/>
        </p:spPr>
        <p:txBody>
          <a:bodyPr wrap="square" rtlCol="0">
            <a:spAutoFit/>
          </a:bodyPr>
          <a:lstStyle/>
          <a:p>
            <a:r>
              <a:rPr lang="en-US" sz="1400" dirty="0"/>
              <a:t>Area</a:t>
            </a:r>
          </a:p>
        </p:txBody>
      </p:sp>
      <p:sp>
        <p:nvSpPr>
          <p:cNvPr id="11" name="Oval 10">
            <a:extLst>
              <a:ext uri="{FF2B5EF4-FFF2-40B4-BE49-F238E27FC236}">
                <a16:creationId xmlns:a16="http://schemas.microsoft.com/office/drawing/2014/main" id="{5DAB19BA-08ED-680B-B494-08531E16596A}"/>
              </a:ext>
            </a:extLst>
          </p:cNvPr>
          <p:cNvSpPr/>
          <p:nvPr/>
        </p:nvSpPr>
        <p:spPr>
          <a:xfrm>
            <a:off x="1649186" y="3392468"/>
            <a:ext cx="236764" cy="236764"/>
          </a:xfrm>
          <a:prstGeom prst="ellipse">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E815617-6988-CE78-CF84-F638FB7C4A26}"/>
              </a:ext>
            </a:extLst>
          </p:cNvPr>
          <p:cNvGrpSpPr/>
          <p:nvPr/>
        </p:nvGrpSpPr>
        <p:grpSpPr>
          <a:xfrm>
            <a:off x="3462442" y="3004456"/>
            <a:ext cx="1761917" cy="1051625"/>
            <a:chOff x="3674713" y="2931762"/>
            <a:chExt cx="1761917" cy="1051625"/>
          </a:xfrm>
        </p:grpSpPr>
        <p:cxnSp>
          <p:nvCxnSpPr>
            <p:cNvPr id="13" name="Straight Connector 12">
              <a:extLst>
                <a:ext uri="{FF2B5EF4-FFF2-40B4-BE49-F238E27FC236}">
                  <a16:creationId xmlns:a16="http://schemas.microsoft.com/office/drawing/2014/main" id="{5C8F2B4A-C40C-D0B2-5F14-43C897A6DD54}"/>
                </a:ext>
              </a:extLst>
            </p:cNvPr>
            <p:cNvCxnSpPr>
              <a:cxnSpLocks/>
            </p:cNvCxnSpPr>
            <p:nvPr/>
          </p:nvCxnSpPr>
          <p:spPr>
            <a:xfrm flipV="1">
              <a:off x="3747407" y="3629232"/>
              <a:ext cx="734786" cy="281461"/>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8C0E614-6E4D-4564-6834-C92FD9E171C6}"/>
                </a:ext>
              </a:extLst>
            </p:cNvPr>
            <p:cNvCxnSpPr/>
            <p:nvPr/>
          </p:nvCxnSpPr>
          <p:spPr>
            <a:xfrm flipV="1">
              <a:off x="4482193" y="3282043"/>
              <a:ext cx="326571" cy="347189"/>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0E3FE6F-77BB-8330-C7BD-8976A41E613B}"/>
                </a:ext>
              </a:extLst>
            </p:cNvPr>
            <p:cNvCxnSpPr/>
            <p:nvPr/>
          </p:nvCxnSpPr>
          <p:spPr>
            <a:xfrm flipV="1">
              <a:off x="4808764" y="3004457"/>
              <a:ext cx="555172" cy="277586"/>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3960B61-8941-1ADE-9F6B-2A959685DB37}"/>
                </a:ext>
              </a:extLst>
            </p:cNvPr>
            <p:cNvSpPr/>
            <p:nvPr/>
          </p:nvSpPr>
          <p:spPr>
            <a:xfrm>
              <a:off x="3674713" y="3837998"/>
              <a:ext cx="145389" cy="145389"/>
            </a:xfrm>
            <a:prstGeom prst="ellipse">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928811-5A4B-B3DC-5823-CC0536476061}"/>
                </a:ext>
              </a:extLst>
            </p:cNvPr>
            <p:cNvSpPr/>
            <p:nvPr/>
          </p:nvSpPr>
          <p:spPr>
            <a:xfrm>
              <a:off x="4409498" y="3556538"/>
              <a:ext cx="145389" cy="145389"/>
            </a:xfrm>
            <a:prstGeom prst="ellipse">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1F17761-7126-DF93-A744-05DA7B409ABE}"/>
                </a:ext>
              </a:extLst>
            </p:cNvPr>
            <p:cNvSpPr/>
            <p:nvPr/>
          </p:nvSpPr>
          <p:spPr>
            <a:xfrm>
              <a:off x="4736069" y="3209348"/>
              <a:ext cx="145389" cy="145389"/>
            </a:xfrm>
            <a:prstGeom prst="ellipse">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542633-DE63-E1A9-7848-CC1B4503A6F7}"/>
                </a:ext>
              </a:extLst>
            </p:cNvPr>
            <p:cNvSpPr/>
            <p:nvPr/>
          </p:nvSpPr>
          <p:spPr>
            <a:xfrm>
              <a:off x="5291241" y="2931762"/>
              <a:ext cx="145389" cy="145389"/>
            </a:xfrm>
            <a:prstGeom prst="ellipse">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3538787-26F2-81E1-1750-2A425636C8AF}"/>
              </a:ext>
            </a:extLst>
          </p:cNvPr>
          <p:cNvGrpSpPr/>
          <p:nvPr/>
        </p:nvGrpSpPr>
        <p:grpSpPr>
          <a:xfrm>
            <a:off x="6096000" y="3004456"/>
            <a:ext cx="1377040" cy="1338943"/>
            <a:chOff x="6321881" y="3004457"/>
            <a:chExt cx="1377040" cy="1338943"/>
          </a:xfrm>
        </p:grpSpPr>
        <p:cxnSp>
          <p:nvCxnSpPr>
            <p:cNvPr id="25" name="Straight Connector 24">
              <a:extLst>
                <a:ext uri="{FF2B5EF4-FFF2-40B4-BE49-F238E27FC236}">
                  <a16:creationId xmlns:a16="http://schemas.microsoft.com/office/drawing/2014/main" id="{4D614B95-9480-8EF1-AA29-9B003580FF1D}"/>
                </a:ext>
              </a:extLst>
            </p:cNvPr>
            <p:cNvCxnSpPr/>
            <p:nvPr/>
          </p:nvCxnSpPr>
          <p:spPr>
            <a:xfrm>
              <a:off x="6321881" y="4343400"/>
              <a:ext cx="137704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FE52FF8-3719-F6DA-6A54-4B25FD20648E}"/>
                </a:ext>
              </a:extLst>
            </p:cNvPr>
            <p:cNvSpPr/>
            <p:nvPr/>
          </p:nvSpPr>
          <p:spPr>
            <a:xfrm>
              <a:off x="6678386" y="3282043"/>
              <a:ext cx="269421" cy="1061357"/>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64D255-DCEC-9CA9-5F3B-2F95EF44A520}"/>
                </a:ext>
              </a:extLst>
            </p:cNvPr>
            <p:cNvSpPr/>
            <p:nvPr/>
          </p:nvSpPr>
          <p:spPr>
            <a:xfrm>
              <a:off x="7071056" y="3004457"/>
              <a:ext cx="269421" cy="1330779"/>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600EAF9B-6BA8-3F36-F82A-C502D422CBC5}"/>
              </a:ext>
            </a:extLst>
          </p:cNvPr>
          <p:cNvGrpSpPr/>
          <p:nvPr/>
        </p:nvGrpSpPr>
        <p:grpSpPr>
          <a:xfrm>
            <a:off x="8776870" y="2913043"/>
            <a:ext cx="1133746" cy="1513604"/>
            <a:chOff x="8703129" y="3004453"/>
            <a:chExt cx="1133746" cy="1513604"/>
          </a:xfrm>
        </p:grpSpPr>
        <p:grpSp>
          <p:nvGrpSpPr>
            <p:cNvPr id="35" name="Group 34">
              <a:extLst>
                <a:ext uri="{FF2B5EF4-FFF2-40B4-BE49-F238E27FC236}">
                  <a16:creationId xmlns:a16="http://schemas.microsoft.com/office/drawing/2014/main" id="{3480C63D-C7FE-FA51-985E-C967F08507E7}"/>
                </a:ext>
              </a:extLst>
            </p:cNvPr>
            <p:cNvGrpSpPr/>
            <p:nvPr/>
          </p:nvGrpSpPr>
          <p:grpSpPr>
            <a:xfrm>
              <a:off x="9098157" y="3004454"/>
              <a:ext cx="343690" cy="339764"/>
              <a:chOff x="8703129" y="3004455"/>
              <a:chExt cx="343690" cy="339764"/>
            </a:xfrm>
            <a:solidFill>
              <a:schemeClr val="bg1">
                <a:lumMod val="85000"/>
              </a:schemeClr>
            </a:solidFill>
          </p:grpSpPr>
          <p:sp>
            <p:nvSpPr>
              <p:cNvPr id="36" name="Rectangle 35">
                <a:extLst>
                  <a:ext uri="{FF2B5EF4-FFF2-40B4-BE49-F238E27FC236}">
                    <a16:creationId xmlns:a16="http://schemas.microsoft.com/office/drawing/2014/main" id="{5AEC8BD7-FDE4-7058-3A64-99568A2059B1}"/>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6A6820-B25F-CEBB-E44B-6877F612D509}"/>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275F93A-F4FB-86DD-D968-4BB0D2E1E38C}"/>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36478EE-57FE-6F2C-2767-AD503DFDF05D}"/>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9B099EA-D89F-82E7-35E6-ABB0DACFD396}"/>
                </a:ext>
              </a:extLst>
            </p:cNvPr>
            <p:cNvGrpSpPr/>
            <p:nvPr/>
          </p:nvGrpSpPr>
          <p:grpSpPr>
            <a:xfrm>
              <a:off x="8703129" y="3004455"/>
              <a:ext cx="343690" cy="339764"/>
              <a:chOff x="8703129" y="3004455"/>
              <a:chExt cx="343690" cy="339764"/>
            </a:xfrm>
            <a:solidFill>
              <a:schemeClr val="bg1">
                <a:lumMod val="85000"/>
              </a:schemeClr>
            </a:solidFill>
          </p:grpSpPr>
          <p:sp>
            <p:nvSpPr>
              <p:cNvPr id="30" name="Rectangle 29">
                <a:extLst>
                  <a:ext uri="{FF2B5EF4-FFF2-40B4-BE49-F238E27FC236}">
                    <a16:creationId xmlns:a16="http://schemas.microsoft.com/office/drawing/2014/main" id="{8AB34AF6-56EF-91EE-48AD-68559D0196BD}"/>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75F245-38BD-626C-8C34-20F09D82F12C}"/>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A5166F-52E0-C643-6E51-043F2913C46E}"/>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D80B4A-3915-E6F2-464D-CDB6EA6532B1}"/>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6B79A1A-7860-1088-634F-06614093ED00}"/>
                </a:ext>
              </a:extLst>
            </p:cNvPr>
            <p:cNvGrpSpPr/>
            <p:nvPr/>
          </p:nvGrpSpPr>
          <p:grpSpPr>
            <a:xfrm>
              <a:off x="9493185" y="3004453"/>
              <a:ext cx="343690" cy="339764"/>
              <a:chOff x="8703129" y="3004455"/>
              <a:chExt cx="343690" cy="339764"/>
            </a:xfrm>
            <a:solidFill>
              <a:schemeClr val="bg1">
                <a:lumMod val="85000"/>
              </a:schemeClr>
            </a:solidFill>
          </p:grpSpPr>
          <p:sp>
            <p:nvSpPr>
              <p:cNvPr id="41" name="Rectangle 40">
                <a:extLst>
                  <a:ext uri="{FF2B5EF4-FFF2-40B4-BE49-F238E27FC236}">
                    <a16:creationId xmlns:a16="http://schemas.microsoft.com/office/drawing/2014/main" id="{975364B7-9A9D-7168-119F-83852EEFB7E1}"/>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D4DC7CC-44F7-A311-8609-1B6821F4A4F4}"/>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E83B7F-EF00-AC27-0994-2E79D3E06740}"/>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5FDED-CC8E-DC31-ED71-EC4ADDAC3DB7}"/>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3F3E91E2-0031-04E0-4544-A2A6A7FC8555}"/>
                </a:ext>
              </a:extLst>
            </p:cNvPr>
            <p:cNvSpPr/>
            <p:nvPr/>
          </p:nvSpPr>
          <p:spPr>
            <a:xfrm>
              <a:off x="8703129" y="3396543"/>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791FF0C-595E-E491-CFC8-E6DC25D23E6E}"/>
                </a:ext>
              </a:extLst>
            </p:cNvPr>
            <p:cNvSpPr/>
            <p:nvPr/>
          </p:nvSpPr>
          <p:spPr>
            <a:xfrm>
              <a:off x="8901430" y="3396542"/>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4D9280E-736C-9BEB-5C3E-6B201F7E1517}"/>
                </a:ext>
              </a:extLst>
            </p:cNvPr>
            <p:cNvSpPr/>
            <p:nvPr/>
          </p:nvSpPr>
          <p:spPr>
            <a:xfrm>
              <a:off x="8900643" y="3590916"/>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70270D5-89D2-ED32-5E94-7EBFA6AEFBD2}"/>
                </a:ext>
              </a:extLst>
            </p:cNvPr>
            <p:cNvSpPr/>
            <p:nvPr/>
          </p:nvSpPr>
          <p:spPr>
            <a:xfrm>
              <a:off x="8703129" y="3590917"/>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478DA66-1BB6-072B-7C7F-C51E3BAF9B08}"/>
                </a:ext>
              </a:extLst>
            </p:cNvPr>
            <p:cNvSpPr/>
            <p:nvPr/>
          </p:nvSpPr>
          <p:spPr>
            <a:xfrm>
              <a:off x="9098871" y="3397458"/>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F3C2937-2988-C638-6170-FC26FE70102F}"/>
                </a:ext>
              </a:extLst>
            </p:cNvPr>
            <p:cNvSpPr/>
            <p:nvPr/>
          </p:nvSpPr>
          <p:spPr>
            <a:xfrm>
              <a:off x="9297172" y="3397457"/>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3C8932A-8541-B642-52E3-663EA50405EE}"/>
                </a:ext>
              </a:extLst>
            </p:cNvPr>
            <p:cNvSpPr/>
            <p:nvPr/>
          </p:nvSpPr>
          <p:spPr>
            <a:xfrm>
              <a:off x="9296385" y="3591831"/>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7442A86-8B65-89B6-937C-461CEBDEBD4A}"/>
                </a:ext>
              </a:extLst>
            </p:cNvPr>
            <p:cNvSpPr/>
            <p:nvPr/>
          </p:nvSpPr>
          <p:spPr>
            <a:xfrm>
              <a:off x="9098871" y="3591832"/>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640F9C3-0FFA-7486-DA87-A5019E66FBD4}"/>
                </a:ext>
              </a:extLst>
            </p:cNvPr>
            <p:cNvSpPr/>
            <p:nvPr/>
          </p:nvSpPr>
          <p:spPr>
            <a:xfrm>
              <a:off x="9493185" y="3396542"/>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2BB786F-93A4-BEA6-5BA3-AC9DF1C68FE1}"/>
                </a:ext>
              </a:extLst>
            </p:cNvPr>
            <p:cNvSpPr/>
            <p:nvPr/>
          </p:nvSpPr>
          <p:spPr>
            <a:xfrm>
              <a:off x="9691486" y="3396541"/>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D4206D4-299F-03FE-2A5C-263722F39276}"/>
                </a:ext>
              </a:extLst>
            </p:cNvPr>
            <p:cNvSpPr/>
            <p:nvPr/>
          </p:nvSpPr>
          <p:spPr>
            <a:xfrm>
              <a:off x="9690699" y="3590915"/>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0F12690-2B5A-C09B-C116-EB67F3EE8613}"/>
                </a:ext>
              </a:extLst>
            </p:cNvPr>
            <p:cNvSpPr/>
            <p:nvPr/>
          </p:nvSpPr>
          <p:spPr>
            <a:xfrm>
              <a:off x="9493185" y="3590916"/>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EC0D10B-5170-19EC-7278-4901F3044C65}"/>
                </a:ext>
              </a:extLst>
            </p:cNvPr>
            <p:cNvSpPr/>
            <p:nvPr/>
          </p:nvSpPr>
          <p:spPr>
            <a:xfrm>
              <a:off x="9098157" y="3785291"/>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7C7E278-C27B-651E-5180-FB7CB6A5B824}"/>
                </a:ext>
              </a:extLst>
            </p:cNvPr>
            <p:cNvSpPr/>
            <p:nvPr/>
          </p:nvSpPr>
          <p:spPr>
            <a:xfrm>
              <a:off x="9296458" y="3785290"/>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0DDF74C5-D55C-E1E4-C7DB-8D9BDDDDA8F3}"/>
                </a:ext>
              </a:extLst>
            </p:cNvPr>
            <p:cNvSpPr/>
            <p:nvPr/>
          </p:nvSpPr>
          <p:spPr>
            <a:xfrm>
              <a:off x="9295671" y="3979664"/>
              <a:ext cx="145389" cy="14538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F7D3863-2A3B-7AB8-F7C9-61E4508202C8}"/>
                </a:ext>
              </a:extLst>
            </p:cNvPr>
            <p:cNvSpPr/>
            <p:nvPr/>
          </p:nvSpPr>
          <p:spPr>
            <a:xfrm>
              <a:off x="9098157" y="3979665"/>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BDE96F5-5411-4528-8151-4A7ABB56C2E0}"/>
                </a:ext>
              </a:extLst>
            </p:cNvPr>
            <p:cNvSpPr/>
            <p:nvPr/>
          </p:nvSpPr>
          <p:spPr>
            <a:xfrm>
              <a:off x="8703129" y="3785292"/>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65AF002-0F03-863E-0579-FFF6E2EA08D1}"/>
                </a:ext>
              </a:extLst>
            </p:cNvPr>
            <p:cNvSpPr/>
            <p:nvPr/>
          </p:nvSpPr>
          <p:spPr>
            <a:xfrm>
              <a:off x="8901430" y="3785291"/>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C73CE09-5C8D-0AF6-93F8-CF8DF9105AAA}"/>
                </a:ext>
              </a:extLst>
            </p:cNvPr>
            <p:cNvSpPr/>
            <p:nvPr/>
          </p:nvSpPr>
          <p:spPr>
            <a:xfrm>
              <a:off x="8900643" y="3979665"/>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72CC3B8-9732-142E-9C59-2B8365C6CC83}"/>
                </a:ext>
              </a:extLst>
            </p:cNvPr>
            <p:cNvSpPr/>
            <p:nvPr/>
          </p:nvSpPr>
          <p:spPr>
            <a:xfrm>
              <a:off x="8703129" y="3979666"/>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8C246ED-597C-32F6-6AAF-FEED5E2E8F62}"/>
                </a:ext>
              </a:extLst>
            </p:cNvPr>
            <p:cNvSpPr/>
            <p:nvPr/>
          </p:nvSpPr>
          <p:spPr>
            <a:xfrm>
              <a:off x="9493185" y="3785290"/>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2A6BED4-2519-0F28-60C9-537672813D7A}"/>
                </a:ext>
              </a:extLst>
            </p:cNvPr>
            <p:cNvSpPr/>
            <p:nvPr/>
          </p:nvSpPr>
          <p:spPr>
            <a:xfrm>
              <a:off x="9691486" y="3785289"/>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94BA615-8B76-F9C6-76BD-E1E385FB8D18}"/>
                </a:ext>
              </a:extLst>
            </p:cNvPr>
            <p:cNvSpPr/>
            <p:nvPr/>
          </p:nvSpPr>
          <p:spPr>
            <a:xfrm>
              <a:off x="9690699" y="3979663"/>
              <a:ext cx="145389" cy="14538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78B0959-8A02-A7FC-13E9-93895CB8A103}"/>
                </a:ext>
              </a:extLst>
            </p:cNvPr>
            <p:cNvSpPr/>
            <p:nvPr/>
          </p:nvSpPr>
          <p:spPr>
            <a:xfrm>
              <a:off x="9493185" y="3979664"/>
              <a:ext cx="145389" cy="14538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FDCB2B7-ED1C-7C58-88C4-4FEAC1780A1E}"/>
                </a:ext>
              </a:extLst>
            </p:cNvPr>
            <p:cNvSpPr/>
            <p:nvPr/>
          </p:nvSpPr>
          <p:spPr>
            <a:xfrm>
              <a:off x="8703129" y="4177379"/>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984ACE3-46B7-0634-7446-DBEA3664312D}"/>
                </a:ext>
              </a:extLst>
            </p:cNvPr>
            <p:cNvSpPr/>
            <p:nvPr/>
          </p:nvSpPr>
          <p:spPr>
            <a:xfrm>
              <a:off x="8901430" y="4177378"/>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DCFDEA0-2ECC-2BA6-3394-8D49DC68D185}"/>
                </a:ext>
              </a:extLst>
            </p:cNvPr>
            <p:cNvSpPr/>
            <p:nvPr/>
          </p:nvSpPr>
          <p:spPr>
            <a:xfrm>
              <a:off x="8900643" y="4371752"/>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BF3FFA2-8E41-CBF3-3A3A-A0A2CBEA0C6D}"/>
                </a:ext>
              </a:extLst>
            </p:cNvPr>
            <p:cNvSpPr/>
            <p:nvPr/>
          </p:nvSpPr>
          <p:spPr>
            <a:xfrm>
              <a:off x="8703129" y="4371753"/>
              <a:ext cx="145389" cy="1453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9260AD6-14C0-7ED9-5769-FCDEDEFC5530}"/>
                </a:ext>
              </a:extLst>
            </p:cNvPr>
            <p:cNvSpPr/>
            <p:nvPr/>
          </p:nvSpPr>
          <p:spPr>
            <a:xfrm>
              <a:off x="9098871" y="4178294"/>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F9A97C7-1724-B5E2-FAF9-9BECC32A53FF}"/>
                </a:ext>
              </a:extLst>
            </p:cNvPr>
            <p:cNvSpPr/>
            <p:nvPr/>
          </p:nvSpPr>
          <p:spPr>
            <a:xfrm>
              <a:off x="9297172" y="4178293"/>
              <a:ext cx="145389" cy="14538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2E98852-1B4E-2C84-BA6E-916595F49E27}"/>
                </a:ext>
              </a:extLst>
            </p:cNvPr>
            <p:cNvSpPr/>
            <p:nvPr/>
          </p:nvSpPr>
          <p:spPr>
            <a:xfrm>
              <a:off x="9296385" y="4372667"/>
              <a:ext cx="145389" cy="14538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6F1AB7A-752B-5F53-A19E-7673877B1B08}"/>
                </a:ext>
              </a:extLst>
            </p:cNvPr>
            <p:cNvSpPr/>
            <p:nvPr/>
          </p:nvSpPr>
          <p:spPr>
            <a:xfrm>
              <a:off x="9098871" y="4372668"/>
              <a:ext cx="145389" cy="1453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14BF1AAA-C108-B9BE-9829-4FF67F05CB58}"/>
                </a:ext>
              </a:extLst>
            </p:cNvPr>
            <p:cNvGrpSpPr/>
            <p:nvPr/>
          </p:nvGrpSpPr>
          <p:grpSpPr>
            <a:xfrm>
              <a:off x="9493185" y="4177377"/>
              <a:ext cx="343690" cy="339764"/>
              <a:chOff x="8703129" y="3004455"/>
              <a:chExt cx="343690" cy="339764"/>
            </a:xfrm>
            <a:solidFill>
              <a:schemeClr val="tx2">
                <a:lumMod val="50000"/>
                <a:lumOff val="50000"/>
              </a:schemeClr>
            </a:solidFill>
          </p:grpSpPr>
          <p:sp>
            <p:nvSpPr>
              <p:cNvPr id="90" name="Rectangle 89">
                <a:extLst>
                  <a:ext uri="{FF2B5EF4-FFF2-40B4-BE49-F238E27FC236}">
                    <a16:creationId xmlns:a16="http://schemas.microsoft.com/office/drawing/2014/main" id="{10F5AD9F-67E3-5160-069F-0E2D2098EEC0}"/>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D2BDE43-FA2B-6DCE-587D-15C3F04633CD}"/>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74C08D-F9E6-A1F2-DCCF-142223801457}"/>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8781C21-2B35-916A-693E-D0382B2BBF2C}"/>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itle 3">
            <a:extLst>
              <a:ext uri="{FF2B5EF4-FFF2-40B4-BE49-F238E27FC236}">
                <a16:creationId xmlns:a16="http://schemas.microsoft.com/office/drawing/2014/main" id="{47325FBE-F0C3-846E-1829-D0285DEF2E24}"/>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36716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46E79-FA60-9666-8340-B47F889A5F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BDDB06E-4C88-B5FE-BD79-BDFA1DC3D3FA}"/>
              </a:ext>
            </a:extLst>
          </p:cNvPr>
          <p:cNvPicPr>
            <a:picLocks noGrp="1" noRot="1" noChangeAspect="1" noMove="1" noResize="1" noEditPoints="1" noAdjustHandles="1" noChangeArrowheads="1" noChangeShapeType="1" noCrop="1"/>
          </p:cNvPicPr>
          <p:nvPr/>
        </p:nvPicPr>
        <p:blipFill>
          <a:blip r:embed="rId2"/>
          <a:stretch>
            <a:fillRect/>
          </a:stretch>
        </p:blipFill>
        <p:spPr>
          <a:xfrm>
            <a:off x="0" y="98323"/>
            <a:ext cx="12192000" cy="6858000"/>
          </a:xfrm>
          <a:prstGeom prst="rect">
            <a:avLst/>
          </a:prstGeom>
        </p:spPr>
      </p:pic>
      <p:sp>
        <p:nvSpPr>
          <p:cNvPr id="7" name="TextBox 6">
            <a:extLst>
              <a:ext uri="{FF2B5EF4-FFF2-40B4-BE49-F238E27FC236}">
                <a16:creationId xmlns:a16="http://schemas.microsoft.com/office/drawing/2014/main" id="{5E662CA1-A837-BAA7-8F3D-01AB8FC1302E}"/>
              </a:ext>
            </a:extLst>
          </p:cNvPr>
          <p:cNvSpPr txBox="1"/>
          <p:nvPr/>
        </p:nvSpPr>
        <p:spPr>
          <a:xfrm>
            <a:off x="3600735" y="631785"/>
            <a:ext cx="8332833" cy="584775"/>
          </a:xfrm>
          <a:prstGeom prst="rect">
            <a:avLst/>
          </a:prstGeom>
          <a:noFill/>
        </p:spPr>
        <p:txBody>
          <a:bodyPr wrap="square" rtlCol="0">
            <a:spAutoFit/>
          </a:bodyPr>
          <a:lstStyle/>
          <a:p>
            <a:r>
              <a:rPr lang="en-US" sz="3200" b="1" dirty="0">
                <a:solidFill>
                  <a:schemeClr val="bg2">
                    <a:lumMod val="10000"/>
                  </a:schemeClr>
                </a:solidFill>
              </a:rPr>
              <a:t>How to complete course feedback</a:t>
            </a:r>
          </a:p>
        </p:txBody>
      </p:sp>
      <p:sp>
        <p:nvSpPr>
          <p:cNvPr id="10" name="TextBox 9">
            <a:extLst>
              <a:ext uri="{FF2B5EF4-FFF2-40B4-BE49-F238E27FC236}">
                <a16:creationId xmlns:a16="http://schemas.microsoft.com/office/drawing/2014/main" id="{D40B3D2A-39E8-5BFA-C687-EE4A8EDBE77C}"/>
              </a:ext>
            </a:extLst>
          </p:cNvPr>
          <p:cNvSpPr txBox="1"/>
          <p:nvPr/>
        </p:nvSpPr>
        <p:spPr>
          <a:xfrm>
            <a:off x="849932" y="2231718"/>
            <a:ext cx="6094070" cy="2308324"/>
          </a:xfrm>
          <a:prstGeom prst="rect">
            <a:avLst/>
          </a:prstGeom>
          <a:noFill/>
        </p:spPr>
        <p:txBody>
          <a:bodyPr wrap="square">
            <a:spAutoFit/>
          </a:bodyPr>
          <a:lstStyle/>
          <a:p>
            <a:endParaRPr lang="en-US" b="1" i="0" dirty="0">
              <a:effectLst/>
              <a:latin typeface="Arial" panose="020B0604020202020204" pitchFamily="34" charset="0"/>
            </a:endParaRPr>
          </a:p>
          <a:p>
            <a:pPr marL="342900" indent="-342900">
              <a:buFontTx/>
              <a:buAutoNum type="arabicPeriod"/>
            </a:pPr>
            <a:r>
              <a:rPr lang="en-US" b="1" i="0" dirty="0">
                <a:effectLst/>
              </a:rPr>
              <a:t>Go to </a:t>
            </a:r>
            <a:r>
              <a:rPr lang="en-US" b="1" i="0" dirty="0">
                <a:solidFill>
                  <a:schemeClr val="accent4">
                    <a:lumMod val="50000"/>
                  </a:schemeClr>
                </a:solidFill>
                <a:effectLst/>
                <a:hlinkClick r:id="rId3">
                  <a:extLst>
                    <a:ext uri="{A12FA001-AC4F-418D-AE19-62706E023703}">
                      <ahyp:hlinkClr xmlns:ahyp="http://schemas.microsoft.com/office/drawing/2018/hyperlinkcolor" val="tx"/>
                    </a:ext>
                  </a:extLst>
                </a:hlinkClick>
              </a:rPr>
              <a:t>https://live.eibfs.ae</a:t>
            </a:r>
            <a:r>
              <a:rPr lang="en-US" b="1" i="0" dirty="0">
                <a:effectLst/>
              </a:rPr>
              <a:t> or scan the QR code.</a:t>
            </a:r>
          </a:p>
          <a:p>
            <a:pPr marL="342900" indent="-342900">
              <a:buFontTx/>
              <a:buAutoNum type="arabicPeriod"/>
            </a:pPr>
            <a:r>
              <a:rPr lang="en-US" b="1" i="0" dirty="0">
                <a:effectLst/>
              </a:rPr>
              <a:t>Log in using your username and password.</a:t>
            </a:r>
          </a:p>
          <a:p>
            <a:pPr marL="342900" indent="-342900">
              <a:buFontTx/>
              <a:buAutoNum type="arabicPeriod"/>
            </a:pPr>
            <a:r>
              <a:rPr lang="en-US" b="1" i="0" dirty="0">
                <a:effectLst/>
              </a:rPr>
              <a:t>Find your course by its title.</a:t>
            </a:r>
          </a:p>
          <a:p>
            <a:pPr marL="342900" indent="-342900">
              <a:buFontTx/>
              <a:buAutoNum type="arabicPeriod"/>
            </a:pPr>
            <a:r>
              <a:rPr lang="en-US" b="1" i="0" dirty="0">
                <a:effectLst/>
              </a:rPr>
              <a:t>Click on the “Feedback”</a:t>
            </a:r>
          </a:p>
          <a:p>
            <a:pPr marL="342900" indent="-342900">
              <a:buFontTx/>
              <a:buAutoNum type="arabicPeriod"/>
            </a:pPr>
            <a:r>
              <a:rPr lang="en-US" b="1" i="0" dirty="0">
                <a:effectLst/>
              </a:rPr>
              <a:t>Complete the survey.</a:t>
            </a:r>
          </a:p>
          <a:p>
            <a:pPr marL="342900" indent="-342900">
              <a:buAutoNum type="arabicPeriod"/>
            </a:pPr>
            <a:endParaRPr lang="en-US" b="1" dirty="0">
              <a:solidFill>
                <a:schemeClr val="accent4">
                  <a:lumMod val="50000"/>
                </a:schemeClr>
              </a:solidFill>
            </a:endParaRPr>
          </a:p>
          <a:p>
            <a:pPr marL="342900" indent="-342900">
              <a:buAutoNum type="arabicPeriod"/>
            </a:pPr>
            <a:endParaRPr lang="en-US" dirty="0">
              <a:solidFill>
                <a:schemeClr val="accent4">
                  <a:lumMod val="50000"/>
                </a:schemeClr>
              </a:solidFill>
            </a:endParaRPr>
          </a:p>
        </p:txBody>
      </p:sp>
      <p:pic>
        <p:nvPicPr>
          <p:cNvPr id="11268" name="Picture 4" descr="Mandatory training for practice staff: the lowdown">
            <a:extLst>
              <a:ext uri="{FF2B5EF4-FFF2-40B4-BE49-F238E27FC236}">
                <a16:creationId xmlns:a16="http://schemas.microsoft.com/office/drawing/2014/main" id="{47ADB809-BCE9-ECBE-4BB1-81D347E0F11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54683" y="2078454"/>
            <a:ext cx="2494063" cy="17621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2983-71DA-D791-A428-E04181FFA433}"/>
              </a:ext>
            </a:extLst>
          </p:cNvPr>
          <p:cNvSpPr txBox="1"/>
          <p:nvPr/>
        </p:nvSpPr>
        <p:spPr>
          <a:xfrm>
            <a:off x="6944002" y="3535730"/>
            <a:ext cx="4315427" cy="923330"/>
          </a:xfrm>
          <a:prstGeom prst="rect">
            <a:avLst/>
          </a:prstGeom>
          <a:noFill/>
        </p:spPr>
        <p:txBody>
          <a:bodyPr wrap="square">
            <a:spAutoFit/>
          </a:bodyPr>
          <a:lstStyle/>
          <a:p>
            <a:pPr algn="ctr"/>
            <a:r>
              <a:rPr lang="en-US" b="1" dirty="0"/>
              <a:t>Feedback form completion is a mandatory requirement to receive the certificate. </a:t>
            </a:r>
          </a:p>
          <a:p>
            <a:pPr marL="342900" indent="-342900">
              <a:buAutoNum type="arabicPeriod"/>
            </a:pPr>
            <a:endParaRPr lang="en-US" dirty="0">
              <a:solidFill>
                <a:schemeClr val="accent4">
                  <a:lumMod val="50000"/>
                </a:schemeClr>
              </a:solidFill>
            </a:endParaRPr>
          </a:p>
        </p:txBody>
      </p:sp>
    </p:spTree>
    <p:extLst>
      <p:ext uri="{BB962C8B-B14F-4D97-AF65-F5344CB8AC3E}">
        <p14:creationId xmlns:p14="http://schemas.microsoft.com/office/powerpoint/2010/main" val="353895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564-63D5-CE0B-E1B4-81BDE3B60A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54C971-4582-0ABD-23B6-479104218D7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B1C7E34-242B-D9C3-045E-10316E5D1BDA}"/>
              </a:ext>
            </a:extLst>
          </p:cNvPr>
          <p:cNvSpPr txBox="1"/>
          <p:nvPr/>
        </p:nvSpPr>
        <p:spPr>
          <a:xfrm>
            <a:off x="1330336" y="1149815"/>
            <a:ext cx="1469572" cy="369332"/>
          </a:xfrm>
          <a:prstGeom prst="rect">
            <a:avLst/>
          </a:prstGeom>
          <a:noFill/>
        </p:spPr>
        <p:txBody>
          <a:bodyPr wrap="square" rtlCol="0">
            <a:spAutoFit/>
          </a:bodyPr>
          <a:lstStyle/>
          <a:p>
            <a:r>
              <a:rPr lang="en-US" dirty="0"/>
              <a:t>Points</a:t>
            </a:r>
          </a:p>
        </p:txBody>
      </p:sp>
      <p:sp>
        <p:nvSpPr>
          <p:cNvPr id="5" name="TextBox 4">
            <a:extLst>
              <a:ext uri="{FF2B5EF4-FFF2-40B4-BE49-F238E27FC236}">
                <a16:creationId xmlns:a16="http://schemas.microsoft.com/office/drawing/2014/main" id="{95BE1E95-66B3-CEDA-11C5-186536F2B5DD}"/>
              </a:ext>
            </a:extLst>
          </p:cNvPr>
          <p:cNvSpPr txBox="1"/>
          <p:nvPr/>
        </p:nvSpPr>
        <p:spPr>
          <a:xfrm>
            <a:off x="1330336" y="1626693"/>
            <a:ext cx="9388022" cy="338554"/>
          </a:xfrm>
          <a:prstGeom prst="rect">
            <a:avLst/>
          </a:prstGeom>
          <a:noFill/>
        </p:spPr>
        <p:txBody>
          <a:bodyPr wrap="square" rtlCol="0">
            <a:spAutoFit/>
          </a:bodyPr>
          <a:lstStyle/>
          <a:p>
            <a:pPr algn="l"/>
            <a:r>
              <a:rPr lang="en-US" sz="1600" dirty="0"/>
              <a:t>Scatter Plot – Useful for showing relationship between two variables.</a:t>
            </a:r>
          </a:p>
        </p:txBody>
      </p:sp>
      <p:sp>
        <p:nvSpPr>
          <p:cNvPr id="12" name="TextBox 11">
            <a:extLst>
              <a:ext uri="{FF2B5EF4-FFF2-40B4-BE49-F238E27FC236}">
                <a16:creationId xmlns:a16="http://schemas.microsoft.com/office/drawing/2014/main" id="{58E60D06-C95E-446D-1FCA-566751C0B06B}"/>
              </a:ext>
            </a:extLst>
          </p:cNvPr>
          <p:cNvSpPr txBox="1"/>
          <p:nvPr/>
        </p:nvSpPr>
        <p:spPr>
          <a:xfrm>
            <a:off x="1733383" y="3088492"/>
            <a:ext cx="2767055" cy="1477328"/>
          </a:xfrm>
          <a:prstGeom prst="rect">
            <a:avLst/>
          </a:prstGeom>
          <a:noFill/>
        </p:spPr>
        <p:txBody>
          <a:bodyPr wrap="square" rtlCol="0">
            <a:spAutoFit/>
          </a:bodyPr>
          <a:lstStyle/>
          <a:p>
            <a:r>
              <a:rPr lang="en-US" sz="1800" dirty="0">
                <a:solidFill>
                  <a:srgbClr val="241F1F"/>
                </a:solidFill>
                <a:latin typeface="AvenirLTStd-Light"/>
              </a:rPr>
              <a:t>L</a:t>
            </a:r>
            <a:r>
              <a:rPr lang="en-US" sz="1800" b="0" i="0" u="none" strike="noStrike" baseline="0" dirty="0">
                <a:solidFill>
                  <a:srgbClr val="241F1F"/>
                </a:solidFill>
                <a:latin typeface="AvenirLTStd-Light"/>
              </a:rPr>
              <a:t>et’s say that we manage a bus fleet and want to understand the relationship between miles driven and cost per mile.</a:t>
            </a:r>
            <a:endParaRPr lang="en-US" dirty="0"/>
          </a:p>
        </p:txBody>
      </p:sp>
      <p:sp>
        <p:nvSpPr>
          <p:cNvPr id="6" name="Title 3">
            <a:extLst>
              <a:ext uri="{FF2B5EF4-FFF2-40B4-BE49-F238E27FC236}">
                <a16:creationId xmlns:a16="http://schemas.microsoft.com/office/drawing/2014/main" id="{FA5622EF-2203-40A9-3B10-412C0A7E4E00}"/>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grpSp>
        <p:nvGrpSpPr>
          <p:cNvPr id="7" name="Group 6">
            <a:extLst>
              <a:ext uri="{FF2B5EF4-FFF2-40B4-BE49-F238E27FC236}">
                <a16:creationId xmlns:a16="http://schemas.microsoft.com/office/drawing/2014/main" id="{FE9CB49C-17E5-5E5E-A344-3958367B1867}"/>
              </a:ext>
            </a:extLst>
          </p:cNvPr>
          <p:cNvGrpSpPr/>
          <p:nvPr/>
        </p:nvGrpSpPr>
        <p:grpSpPr>
          <a:xfrm>
            <a:off x="4842694" y="2072793"/>
            <a:ext cx="4910906" cy="3529228"/>
            <a:chOff x="4842694" y="2072793"/>
            <a:chExt cx="4910906" cy="3529228"/>
          </a:xfrm>
        </p:grpSpPr>
        <p:graphicFrame>
          <p:nvGraphicFramePr>
            <p:cNvPr id="8" name="Chart 7">
              <a:extLst>
                <a:ext uri="{FF2B5EF4-FFF2-40B4-BE49-F238E27FC236}">
                  <a16:creationId xmlns:a16="http://schemas.microsoft.com/office/drawing/2014/main" id="{D499829C-97C8-4B46-2444-5D16DAEC05E6}"/>
                </a:ext>
              </a:extLst>
            </p:cNvPr>
            <p:cNvGraphicFramePr>
              <a:graphicFrameLocks/>
            </p:cNvGraphicFramePr>
            <p:nvPr>
              <p:extLst>
                <p:ext uri="{D42A27DB-BD31-4B8C-83A1-F6EECF244321}">
                  <p14:modId xmlns:p14="http://schemas.microsoft.com/office/powerpoint/2010/main" val="3007736331"/>
                </p:ext>
              </p:extLst>
            </p:nvPr>
          </p:nvGraphicFramePr>
          <p:xfrm>
            <a:off x="4842694" y="2072793"/>
            <a:ext cx="4685270" cy="3252228"/>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7EE1FC54-6108-6EBC-CD13-41D7EF6D2D44}"/>
                </a:ext>
              </a:extLst>
            </p:cNvPr>
            <p:cNvSpPr txBox="1"/>
            <p:nvPr/>
          </p:nvSpPr>
          <p:spPr>
            <a:xfrm>
              <a:off x="8523514" y="5325022"/>
              <a:ext cx="1230086" cy="276999"/>
            </a:xfrm>
            <a:prstGeom prst="rect">
              <a:avLst/>
            </a:prstGeom>
            <a:noFill/>
          </p:spPr>
          <p:txBody>
            <a:bodyPr wrap="square" rtlCol="0">
              <a:spAutoFit/>
            </a:bodyPr>
            <a:lstStyle/>
            <a:p>
              <a:r>
                <a:rPr lang="en-US" sz="1200" dirty="0">
                  <a:solidFill>
                    <a:schemeClr val="tx1">
                      <a:lumMod val="50000"/>
                      <a:lumOff val="50000"/>
                    </a:schemeClr>
                  </a:solidFill>
                </a:rPr>
                <a:t>Miles</a:t>
              </a:r>
            </a:p>
          </p:txBody>
        </p:sp>
      </p:grpSp>
    </p:spTree>
    <p:extLst>
      <p:ext uri="{BB962C8B-B14F-4D97-AF65-F5344CB8AC3E}">
        <p14:creationId xmlns:p14="http://schemas.microsoft.com/office/powerpoint/2010/main" val="253992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564-63D5-CE0B-E1B4-81BDE3B60A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54C971-4582-0ABD-23B6-479104218D7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B1C7E34-242B-D9C3-045E-10316E5D1BDA}"/>
              </a:ext>
            </a:extLst>
          </p:cNvPr>
          <p:cNvSpPr txBox="1"/>
          <p:nvPr/>
        </p:nvSpPr>
        <p:spPr>
          <a:xfrm>
            <a:off x="1330336" y="1149815"/>
            <a:ext cx="1469572" cy="369332"/>
          </a:xfrm>
          <a:prstGeom prst="rect">
            <a:avLst/>
          </a:prstGeom>
          <a:noFill/>
        </p:spPr>
        <p:txBody>
          <a:bodyPr wrap="square" rtlCol="0">
            <a:spAutoFit/>
          </a:bodyPr>
          <a:lstStyle/>
          <a:p>
            <a:r>
              <a:rPr lang="en-US" dirty="0"/>
              <a:t>Points</a:t>
            </a:r>
          </a:p>
        </p:txBody>
      </p:sp>
      <p:sp>
        <p:nvSpPr>
          <p:cNvPr id="5" name="TextBox 4">
            <a:extLst>
              <a:ext uri="{FF2B5EF4-FFF2-40B4-BE49-F238E27FC236}">
                <a16:creationId xmlns:a16="http://schemas.microsoft.com/office/drawing/2014/main" id="{95BE1E95-66B3-CEDA-11C5-186536F2B5DD}"/>
              </a:ext>
            </a:extLst>
          </p:cNvPr>
          <p:cNvSpPr txBox="1"/>
          <p:nvPr/>
        </p:nvSpPr>
        <p:spPr>
          <a:xfrm>
            <a:off x="1330336" y="1626693"/>
            <a:ext cx="9388022" cy="338554"/>
          </a:xfrm>
          <a:prstGeom prst="rect">
            <a:avLst/>
          </a:prstGeom>
          <a:noFill/>
        </p:spPr>
        <p:txBody>
          <a:bodyPr wrap="square" rtlCol="0">
            <a:spAutoFit/>
          </a:bodyPr>
          <a:lstStyle/>
          <a:p>
            <a:pPr algn="l"/>
            <a:r>
              <a:rPr lang="en-US" sz="1600" dirty="0"/>
              <a:t>Scatter Plot – Useful for showing relationship between two variables.</a:t>
            </a:r>
          </a:p>
        </p:txBody>
      </p:sp>
      <p:sp>
        <p:nvSpPr>
          <p:cNvPr id="6" name="Title 3">
            <a:extLst>
              <a:ext uri="{FF2B5EF4-FFF2-40B4-BE49-F238E27FC236}">
                <a16:creationId xmlns:a16="http://schemas.microsoft.com/office/drawing/2014/main" id="{FA5622EF-2203-40A9-3B10-412C0A7E4E00}"/>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grpSp>
        <p:nvGrpSpPr>
          <p:cNvPr id="7" name="Group 6">
            <a:extLst>
              <a:ext uri="{FF2B5EF4-FFF2-40B4-BE49-F238E27FC236}">
                <a16:creationId xmlns:a16="http://schemas.microsoft.com/office/drawing/2014/main" id="{7198A1B5-DDBE-65D0-0EBF-6F8C64C45122}"/>
              </a:ext>
            </a:extLst>
          </p:cNvPr>
          <p:cNvGrpSpPr/>
          <p:nvPr/>
        </p:nvGrpSpPr>
        <p:grpSpPr>
          <a:xfrm>
            <a:off x="2223911" y="2072793"/>
            <a:ext cx="7521767" cy="4288009"/>
            <a:chOff x="2223911" y="2072793"/>
            <a:chExt cx="7521767" cy="4288009"/>
          </a:xfrm>
        </p:grpSpPr>
        <p:graphicFrame>
          <p:nvGraphicFramePr>
            <p:cNvPr id="8" name="Chart 7">
              <a:extLst>
                <a:ext uri="{FF2B5EF4-FFF2-40B4-BE49-F238E27FC236}">
                  <a16:creationId xmlns:a16="http://schemas.microsoft.com/office/drawing/2014/main" id="{D499829C-97C8-4B46-2444-5D16DAEC05E6}"/>
                </a:ext>
              </a:extLst>
            </p:cNvPr>
            <p:cNvGraphicFramePr>
              <a:graphicFrameLocks/>
            </p:cNvGraphicFramePr>
            <p:nvPr>
              <p:extLst>
                <p:ext uri="{D42A27DB-BD31-4B8C-83A1-F6EECF244321}">
                  <p14:modId xmlns:p14="http://schemas.microsoft.com/office/powerpoint/2010/main" val="2237058698"/>
                </p:ext>
              </p:extLst>
            </p:nvPr>
          </p:nvGraphicFramePr>
          <p:xfrm>
            <a:off x="2223911" y="2072793"/>
            <a:ext cx="7521767" cy="3903464"/>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532D090E-800A-0040-02BB-1968BAA88917}"/>
                </a:ext>
              </a:extLst>
            </p:cNvPr>
            <p:cNvSpPr txBox="1"/>
            <p:nvPr/>
          </p:nvSpPr>
          <p:spPr>
            <a:xfrm>
              <a:off x="8515592" y="6083803"/>
              <a:ext cx="1230086" cy="276999"/>
            </a:xfrm>
            <a:prstGeom prst="rect">
              <a:avLst/>
            </a:prstGeom>
            <a:noFill/>
          </p:spPr>
          <p:txBody>
            <a:bodyPr wrap="square" rtlCol="0">
              <a:spAutoFit/>
            </a:bodyPr>
            <a:lstStyle/>
            <a:p>
              <a:r>
                <a:rPr lang="en-US" sz="1200" dirty="0">
                  <a:solidFill>
                    <a:schemeClr val="tx1">
                      <a:lumMod val="50000"/>
                      <a:lumOff val="50000"/>
                    </a:schemeClr>
                  </a:solidFill>
                </a:rPr>
                <a:t>Miles</a:t>
              </a:r>
            </a:p>
          </p:txBody>
        </p:sp>
      </p:grpSp>
    </p:spTree>
    <p:extLst>
      <p:ext uri="{BB962C8B-B14F-4D97-AF65-F5344CB8AC3E}">
        <p14:creationId xmlns:p14="http://schemas.microsoft.com/office/powerpoint/2010/main" val="121001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B99C-0BAB-585A-9829-D87A680CBE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ACBCBA-A61A-92F4-7527-41A9A908A61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D05FDC4-95CB-1EE3-108A-8548919B98A0}"/>
              </a:ext>
            </a:extLst>
          </p:cNvPr>
          <p:cNvSpPr txBox="1"/>
          <p:nvPr/>
        </p:nvSpPr>
        <p:spPr>
          <a:xfrm>
            <a:off x="1330336" y="1149815"/>
            <a:ext cx="1469572" cy="369332"/>
          </a:xfrm>
          <a:prstGeom prst="rect">
            <a:avLst/>
          </a:prstGeom>
          <a:noFill/>
        </p:spPr>
        <p:txBody>
          <a:bodyPr wrap="square" rtlCol="0">
            <a:spAutoFit/>
          </a:bodyPr>
          <a:lstStyle/>
          <a:p>
            <a:r>
              <a:rPr lang="en-US" dirty="0"/>
              <a:t>Lines</a:t>
            </a:r>
          </a:p>
        </p:txBody>
      </p:sp>
      <p:sp>
        <p:nvSpPr>
          <p:cNvPr id="5" name="TextBox 4">
            <a:extLst>
              <a:ext uri="{FF2B5EF4-FFF2-40B4-BE49-F238E27FC236}">
                <a16:creationId xmlns:a16="http://schemas.microsoft.com/office/drawing/2014/main" id="{25F4D0D4-5C0C-C27C-4160-98EE9C8A8C2A}"/>
              </a:ext>
            </a:extLst>
          </p:cNvPr>
          <p:cNvSpPr txBox="1"/>
          <p:nvPr/>
        </p:nvSpPr>
        <p:spPr>
          <a:xfrm>
            <a:off x="1330336" y="1626693"/>
            <a:ext cx="9388022" cy="338554"/>
          </a:xfrm>
          <a:prstGeom prst="rect">
            <a:avLst/>
          </a:prstGeom>
          <a:noFill/>
        </p:spPr>
        <p:txBody>
          <a:bodyPr wrap="square" rtlCol="0">
            <a:spAutoFit/>
          </a:bodyPr>
          <a:lstStyle/>
          <a:p>
            <a:pPr algn="l"/>
            <a:r>
              <a:rPr lang="en-US" sz="1600" dirty="0"/>
              <a:t>Line Graph – Useful for plotting continuous data (time series data). </a:t>
            </a:r>
          </a:p>
        </p:txBody>
      </p:sp>
      <p:graphicFrame>
        <p:nvGraphicFramePr>
          <p:cNvPr id="6" name="Chart 5">
            <a:extLst>
              <a:ext uri="{FF2B5EF4-FFF2-40B4-BE49-F238E27FC236}">
                <a16:creationId xmlns:a16="http://schemas.microsoft.com/office/drawing/2014/main" id="{CC5A4667-86C3-59F2-F22A-49F1FA294602}"/>
              </a:ext>
            </a:extLst>
          </p:cNvPr>
          <p:cNvGraphicFramePr>
            <a:graphicFrameLocks/>
          </p:cNvGraphicFramePr>
          <p:nvPr>
            <p:extLst>
              <p:ext uri="{D42A27DB-BD31-4B8C-83A1-F6EECF244321}">
                <p14:modId xmlns:p14="http://schemas.microsoft.com/office/powerpoint/2010/main" val="2409086901"/>
              </p:ext>
            </p:extLst>
          </p:nvPr>
        </p:nvGraphicFramePr>
        <p:xfrm>
          <a:off x="1330336" y="2299129"/>
          <a:ext cx="2629243" cy="22597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706E793F-5829-256B-3B77-581380128F42}"/>
              </a:ext>
            </a:extLst>
          </p:cNvPr>
          <p:cNvGraphicFramePr>
            <a:graphicFrameLocks/>
          </p:cNvGraphicFramePr>
          <p:nvPr>
            <p:extLst>
              <p:ext uri="{D42A27DB-BD31-4B8C-83A1-F6EECF244321}">
                <p14:modId xmlns:p14="http://schemas.microsoft.com/office/powerpoint/2010/main" val="1239299533"/>
              </p:ext>
            </p:extLst>
          </p:nvPr>
        </p:nvGraphicFramePr>
        <p:xfrm>
          <a:off x="4794250" y="2292007"/>
          <a:ext cx="2603499" cy="22739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32A1CD9-B5D5-D762-64A3-F6A1E8848633}"/>
              </a:ext>
            </a:extLst>
          </p:cNvPr>
          <p:cNvGraphicFramePr>
            <a:graphicFrameLocks/>
          </p:cNvGraphicFramePr>
          <p:nvPr>
            <p:extLst>
              <p:ext uri="{D42A27DB-BD31-4B8C-83A1-F6EECF244321}">
                <p14:modId xmlns:p14="http://schemas.microsoft.com/office/powerpoint/2010/main" val="63139166"/>
              </p:ext>
            </p:extLst>
          </p:nvPr>
        </p:nvGraphicFramePr>
        <p:xfrm>
          <a:off x="8232420" y="2292007"/>
          <a:ext cx="2586338" cy="2248243"/>
        </p:xfrm>
        <a:graphic>
          <a:graphicData uri="http://schemas.openxmlformats.org/drawingml/2006/chart">
            <c:chart xmlns:c="http://schemas.openxmlformats.org/drawingml/2006/chart" xmlns:r="http://schemas.openxmlformats.org/officeDocument/2006/relationships" r:id="rId6"/>
          </a:graphicData>
        </a:graphic>
      </p:graphicFrame>
      <p:sp>
        <p:nvSpPr>
          <p:cNvPr id="8" name="Title 3">
            <a:extLst>
              <a:ext uri="{FF2B5EF4-FFF2-40B4-BE49-F238E27FC236}">
                <a16:creationId xmlns:a16="http://schemas.microsoft.com/office/drawing/2014/main" id="{CF2CE54E-96BA-678C-569F-311E7E646E41}"/>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251642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Graphic spid="7" grpId="0">
        <p:bldAsOne/>
      </p:bldGraphic>
      <p:bldGraphic spid="9"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45C2-4D86-5099-3739-80948018F97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25CB4F91-5FA2-ADFE-0954-38F0FF9C51F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4060A4F-60C4-B045-4422-94323E87D4F0}"/>
              </a:ext>
            </a:extLst>
          </p:cNvPr>
          <p:cNvSpPr txBox="1"/>
          <p:nvPr/>
        </p:nvSpPr>
        <p:spPr>
          <a:xfrm>
            <a:off x="1330336" y="1149815"/>
            <a:ext cx="1469572" cy="369332"/>
          </a:xfrm>
          <a:prstGeom prst="rect">
            <a:avLst/>
          </a:prstGeom>
          <a:noFill/>
        </p:spPr>
        <p:txBody>
          <a:bodyPr wrap="square" rtlCol="0">
            <a:spAutoFit/>
          </a:bodyPr>
          <a:lstStyle/>
          <a:p>
            <a:r>
              <a:rPr lang="en-US" dirty="0"/>
              <a:t>Lines</a:t>
            </a:r>
          </a:p>
        </p:txBody>
      </p:sp>
      <p:sp>
        <p:nvSpPr>
          <p:cNvPr id="5" name="TextBox 4">
            <a:extLst>
              <a:ext uri="{FF2B5EF4-FFF2-40B4-BE49-F238E27FC236}">
                <a16:creationId xmlns:a16="http://schemas.microsoft.com/office/drawing/2014/main" id="{926E5E6F-4B7B-0320-141D-EBAD69FDABCE}"/>
              </a:ext>
            </a:extLst>
          </p:cNvPr>
          <p:cNvSpPr txBox="1"/>
          <p:nvPr/>
        </p:nvSpPr>
        <p:spPr>
          <a:xfrm>
            <a:off x="1330336" y="1626693"/>
            <a:ext cx="9388022" cy="584775"/>
          </a:xfrm>
          <a:prstGeom prst="rect">
            <a:avLst/>
          </a:prstGeom>
          <a:noFill/>
        </p:spPr>
        <p:txBody>
          <a:bodyPr wrap="square" rtlCol="0">
            <a:spAutoFit/>
          </a:bodyPr>
          <a:lstStyle/>
          <a:p>
            <a:pPr algn="l"/>
            <a:r>
              <a:rPr lang="en-US" sz="1600" dirty="0"/>
              <a:t>Slope graph – Useful for plotting two time periods or points of comparison showing relative increase or decrease effortlessly. </a:t>
            </a:r>
          </a:p>
        </p:txBody>
      </p:sp>
      <p:grpSp>
        <p:nvGrpSpPr>
          <p:cNvPr id="21" name="Group 20">
            <a:extLst>
              <a:ext uri="{FF2B5EF4-FFF2-40B4-BE49-F238E27FC236}">
                <a16:creationId xmlns:a16="http://schemas.microsoft.com/office/drawing/2014/main" id="{E7D8D7E2-BB49-1C90-D5C0-613126D3C18E}"/>
              </a:ext>
            </a:extLst>
          </p:cNvPr>
          <p:cNvGrpSpPr/>
          <p:nvPr/>
        </p:nvGrpSpPr>
        <p:grpSpPr>
          <a:xfrm>
            <a:off x="3553147" y="1962364"/>
            <a:ext cx="5240810" cy="4458984"/>
            <a:chOff x="3553147" y="1962364"/>
            <a:chExt cx="5240810" cy="4458984"/>
          </a:xfrm>
        </p:grpSpPr>
        <p:graphicFrame>
          <p:nvGraphicFramePr>
            <p:cNvPr id="3" name="Chart 2">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2610609275"/>
                </p:ext>
              </p:extLst>
            </p:nvPr>
          </p:nvGraphicFramePr>
          <p:xfrm>
            <a:off x="3553147" y="1962364"/>
            <a:ext cx="5085706" cy="44589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
              <a:extLst>
                <a:ext uri="{FF2B5EF4-FFF2-40B4-BE49-F238E27FC236}">
                  <a16:creationId xmlns:a16="http://schemas.microsoft.com/office/drawing/2014/main" id="{00000000-0008-0000-0000-000004000000}"/>
                </a:ext>
              </a:extLst>
            </p:cNvPr>
            <p:cNvSpPr txBox="1"/>
            <p:nvPr/>
          </p:nvSpPr>
          <p:spPr>
            <a:xfrm>
              <a:off x="3843605" y="2630135"/>
              <a:ext cx="2489200" cy="355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dirty="0">
                  <a:solidFill>
                    <a:schemeClr val="tx1">
                      <a:lumMod val="50000"/>
                      <a:lumOff val="50000"/>
                    </a:schemeClr>
                  </a:solidFill>
                  <a:latin typeface="Arial"/>
                  <a:cs typeface="Arial"/>
                </a:rPr>
                <a:t>Peers</a:t>
              </a:r>
            </a:p>
          </p:txBody>
        </p:sp>
        <p:sp>
          <p:nvSpPr>
            <p:cNvPr id="7" name="TextBox 22">
              <a:extLst>
                <a:ext uri="{FF2B5EF4-FFF2-40B4-BE49-F238E27FC236}">
                  <a16:creationId xmlns:a16="http://schemas.microsoft.com/office/drawing/2014/main" id="{00000000-0008-0000-0000-000017000000}"/>
                </a:ext>
              </a:extLst>
            </p:cNvPr>
            <p:cNvSpPr txBox="1"/>
            <p:nvPr/>
          </p:nvSpPr>
          <p:spPr>
            <a:xfrm>
              <a:off x="3843605" y="2847658"/>
              <a:ext cx="2489200" cy="355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dirty="0">
                  <a:solidFill>
                    <a:schemeClr val="tx1">
                      <a:lumMod val="50000"/>
                      <a:lumOff val="50000"/>
                    </a:schemeClr>
                  </a:solidFill>
                  <a:latin typeface="Arial"/>
                  <a:cs typeface="Arial"/>
                </a:rPr>
                <a:t>Culture</a:t>
              </a:r>
            </a:p>
          </p:txBody>
        </p:sp>
        <p:sp>
          <p:nvSpPr>
            <p:cNvPr id="8" name="TextBox 23">
              <a:extLst>
                <a:ext uri="{FF2B5EF4-FFF2-40B4-BE49-F238E27FC236}">
                  <a16:creationId xmlns:a16="http://schemas.microsoft.com/office/drawing/2014/main" id="{00000000-0008-0000-0000-000018000000}"/>
                </a:ext>
              </a:extLst>
            </p:cNvPr>
            <p:cNvSpPr txBox="1"/>
            <p:nvPr/>
          </p:nvSpPr>
          <p:spPr>
            <a:xfrm>
              <a:off x="3843605" y="3083896"/>
              <a:ext cx="2489200" cy="3619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dirty="0">
                  <a:solidFill>
                    <a:schemeClr val="tx1">
                      <a:lumMod val="50000"/>
                      <a:lumOff val="50000"/>
                    </a:schemeClr>
                  </a:solidFill>
                  <a:latin typeface="Arial"/>
                  <a:cs typeface="Arial"/>
                </a:rPr>
                <a:t>Work</a:t>
              </a:r>
              <a:r>
                <a:rPr lang="en-US" sz="1400" baseline="0" dirty="0">
                  <a:solidFill>
                    <a:schemeClr val="tx1">
                      <a:lumMod val="50000"/>
                      <a:lumOff val="50000"/>
                    </a:schemeClr>
                  </a:solidFill>
                  <a:latin typeface="Arial"/>
                  <a:cs typeface="Arial"/>
                </a:rPr>
                <a:t> Environment</a:t>
              </a:r>
              <a:endParaRPr lang="en-US" sz="1400" dirty="0">
                <a:solidFill>
                  <a:schemeClr val="tx1">
                    <a:lumMod val="50000"/>
                    <a:lumOff val="50000"/>
                  </a:schemeClr>
                </a:solidFill>
                <a:latin typeface="Arial"/>
                <a:cs typeface="Arial"/>
              </a:endParaRPr>
            </a:p>
          </p:txBody>
        </p:sp>
        <p:sp>
          <p:nvSpPr>
            <p:cNvPr id="9" name="TextBox 24">
              <a:extLst>
                <a:ext uri="{FF2B5EF4-FFF2-40B4-BE49-F238E27FC236}">
                  <a16:creationId xmlns:a16="http://schemas.microsoft.com/office/drawing/2014/main" id="{00000000-0008-0000-0000-000019000000}"/>
                </a:ext>
              </a:extLst>
            </p:cNvPr>
            <p:cNvSpPr txBox="1"/>
            <p:nvPr/>
          </p:nvSpPr>
          <p:spPr>
            <a:xfrm>
              <a:off x="3869005" y="3810561"/>
              <a:ext cx="2489200" cy="355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a:solidFill>
                    <a:schemeClr val="tx1">
                      <a:lumMod val="50000"/>
                      <a:lumOff val="50000"/>
                    </a:schemeClr>
                  </a:solidFill>
                  <a:latin typeface="Arial"/>
                  <a:cs typeface="Arial"/>
                </a:rPr>
                <a:t>Leadership</a:t>
              </a:r>
              <a:endParaRPr lang="en-US" sz="1400" dirty="0">
                <a:solidFill>
                  <a:schemeClr val="tx1">
                    <a:lumMod val="50000"/>
                    <a:lumOff val="50000"/>
                  </a:schemeClr>
                </a:solidFill>
                <a:latin typeface="Arial"/>
                <a:cs typeface="Arial"/>
              </a:endParaRPr>
            </a:p>
          </p:txBody>
        </p:sp>
        <p:sp>
          <p:nvSpPr>
            <p:cNvPr id="10" name="TextBox 25">
              <a:extLst>
                <a:ext uri="{FF2B5EF4-FFF2-40B4-BE49-F238E27FC236}">
                  <a16:creationId xmlns:a16="http://schemas.microsoft.com/office/drawing/2014/main" id="{00000000-0008-0000-0000-00001A000000}"/>
                </a:ext>
              </a:extLst>
            </p:cNvPr>
            <p:cNvSpPr txBox="1"/>
            <p:nvPr/>
          </p:nvSpPr>
          <p:spPr>
            <a:xfrm>
              <a:off x="3869005" y="4395639"/>
              <a:ext cx="2489200" cy="355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a:solidFill>
                    <a:schemeClr val="tx1">
                      <a:lumMod val="50000"/>
                      <a:lumOff val="50000"/>
                    </a:schemeClr>
                  </a:solidFill>
                  <a:latin typeface="Arial"/>
                  <a:cs typeface="Arial"/>
                </a:rPr>
                <a:t>Career</a:t>
              </a:r>
              <a:r>
                <a:rPr lang="en-US" sz="1400" baseline="0">
                  <a:solidFill>
                    <a:schemeClr val="tx1">
                      <a:lumMod val="50000"/>
                      <a:lumOff val="50000"/>
                    </a:schemeClr>
                  </a:solidFill>
                  <a:latin typeface="Arial"/>
                  <a:cs typeface="Arial"/>
                </a:rPr>
                <a:t> </a:t>
              </a:r>
              <a:r>
                <a:rPr lang="en-US" sz="1400" baseline="0" dirty="0">
                  <a:solidFill>
                    <a:schemeClr val="tx1">
                      <a:lumMod val="50000"/>
                      <a:lumOff val="50000"/>
                    </a:schemeClr>
                  </a:solidFill>
                  <a:latin typeface="Arial"/>
                  <a:cs typeface="Arial"/>
                </a:rPr>
                <a:t>Development</a:t>
              </a:r>
              <a:endParaRPr lang="en-US" sz="1400" dirty="0">
                <a:solidFill>
                  <a:schemeClr val="tx1">
                    <a:lumMod val="50000"/>
                    <a:lumOff val="50000"/>
                  </a:schemeClr>
                </a:solidFill>
                <a:latin typeface="Arial"/>
                <a:cs typeface="Arial"/>
              </a:endParaRPr>
            </a:p>
          </p:txBody>
        </p:sp>
        <p:sp>
          <p:nvSpPr>
            <p:cNvPr id="11" name="TextBox 1">
              <a:extLst>
                <a:ext uri="{FF2B5EF4-FFF2-40B4-BE49-F238E27FC236}">
                  <a16:creationId xmlns:a16="http://schemas.microsoft.com/office/drawing/2014/main" id="{B87EBEE1-1ED0-4FF4-B798-B6C55742D273}"/>
                </a:ext>
              </a:extLst>
            </p:cNvPr>
            <p:cNvSpPr txBox="1"/>
            <p:nvPr/>
          </p:nvSpPr>
          <p:spPr>
            <a:xfrm>
              <a:off x="3869005" y="4738711"/>
              <a:ext cx="2489200" cy="355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400">
                  <a:solidFill>
                    <a:schemeClr val="tx1">
                      <a:lumMod val="50000"/>
                      <a:lumOff val="50000"/>
                    </a:schemeClr>
                  </a:solidFill>
                  <a:latin typeface="Arial"/>
                  <a:cs typeface="Arial"/>
                </a:rPr>
                <a:t>Rewards</a:t>
              </a:r>
              <a:r>
                <a:rPr lang="en-US" sz="1400" baseline="0">
                  <a:solidFill>
                    <a:schemeClr val="tx1">
                      <a:lumMod val="50000"/>
                      <a:lumOff val="50000"/>
                    </a:schemeClr>
                  </a:solidFill>
                  <a:latin typeface="Arial"/>
                  <a:cs typeface="Arial"/>
                </a:rPr>
                <a:t> </a:t>
              </a:r>
              <a:r>
                <a:rPr lang="en-US" sz="1400" baseline="0" dirty="0">
                  <a:solidFill>
                    <a:schemeClr val="tx1">
                      <a:lumMod val="50000"/>
                      <a:lumOff val="50000"/>
                    </a:schemeClr>
                  </a:solidFill>
                  <a:latin typeface="Arial"/>
                  <a:cs typeface="Arial"/>
                </a:rPr>
                <a:t>&amp; Recognition</a:t>
              </a:r>
              <a:endParaRPr lang="en-US" sz="1400" dirty="0">
                <a:solidFill>
                  <a:schemeClr val="tx1">
                    <a:lumMod val="50000"/>
                    <a:lumOff val="50000"/>
                  </a:schemeClr>
                </a:solidFill>
                <a:latin typeface="Arial"/>
                <a:cs typeface="Arial"/>
              </a:endParaRPr>
            </a:p>
          </p:txBody>
        </p:sp>
        <p:sp>
          <p:nvSpPr>
            <p:cNvPr id="13" name="TextBox 12">
              <a:extLst>
                <a:ext uri="{FF2B5EF4-FFF2-40B4-BE49-F238E27FC236}">
                  <a16:creationId xmlns:a16="http://schemas.microsoft.com/office/drawing/2014/main" id="{9320B752-A1FB-EFF7-F05B-7590B451769E}"/>
                </a:ext>
              </a:extLst>
            </p:cNvPr>
            <p:cNvSpPr txBox="1"/>
            <p:nvPr/>
          </p:nvSpPr>
          <p:spPr>
            <a:xfrm>
              <a:off x="6319604" y="4706385"/>
              <a:ext cx="708917" cy="338554"/>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cs typeface="Arial" panose="020B0604020202020204" pitchFamily="34" charset="0"/>
                </a:rPr>
                <a:t>43%</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A5B72DF-8D13-BD28-F780-3E3EB00E19D0}"/>
                </a:ext>
              </a:extLst>
            </p:cNvPr>
            <p:cNvSpPr txBox="1"/>
            <p:nvPr/>
          </p:nvSpPr>
          <p:spPr>
            <a:xfrm>
              <a:off x="8085040" y="4477256"/>
              <a:ext cx="708917" cy="338554"/>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cs typeface="Arial" panose="020B0604020202020204" pitchFamily="34" charset="0"/>
                </a:rPr>
                <a:t>48%</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F1BBFBB-C155-5D14-9D23-A80367B834A3}"/>
                </a:ext>
              </a:extLst>
            </p:cNvPr>
            <p:cNvSpPr txBox="1"/>
            <p:nvPr/>
          </p:nvSpPr>
          <p:spPr>
            <a:xfrm>
              <a:off x="4791681" y="2303429"/>
              <a:ext cx="1541124" cy="307777"/>
            </a:xfrm>
            <a:prstGeom prst="rect">
              <a:avLst/>
            </a:prstGeom>
            <a:noFill/>
          </p:spPr>
          <p:txBody>
            <a:bodyPr wrap="square" rtlCol="0">
              <a:spAutoFit/>
            </a:bodyPr>
            <a:lstStyle/>
            <a:p>
              <a:pPr algn="r"/>
              <a:r>
                <a:rPr lang="en-US" sz="1400" dirty="0">
                  <a:solidFill>
                    <a:schemeClr val="bg1">
                      <a:lumMod val="50000"/>
                    </a:schemeClr>
                  </a:solidFill>
                  <a:latin typeface="Arial" panose="020B0604020202020204" pitchFamily="34" charset="0"/>
                  <a:cs typeface="Arial" panose="020B0604020202020204" pitchFamily="34" charset="0"/>
                </a:rPr>
                <a:t>Survey Category</a:t>
              </a:r>
            </a:p>
          </p:txBody>
        </p:sp>
        <p:sp>
          <p:nvSpPr>
            <p:cNvPr id="16" name="TextBox 15">
              <a:extLst>
                <a:ext uri="{FF2B5EF4-FFF2-40B4-BE49-F238E27FC236}">
                  <a16:creationId xmlns:a16="http://schemas.microsoft.com/office/drawing/2014/main" id="{691E7107-444B-89BE-8634-22A9AFFEBF76}"/>
                </a:ext>
              </a:extLst>
            </p:cNvPr>
            <p:cNvSpPr txBox="1"/>
            <p:nvPr/>
          </p:nvSpPr>
          <p:spPr>
            <a:xfrm>
              <a:off x="6319604" y="2297293"/>
              <a:ext cx="2023012" cy="307777"/>
            </a:xfrm>
            <a:prstGeom prst="rect">
              <a:avLst/>
            </a:prstGeom>
            <a:noFill/>
          </p:spPr>
          <p:txBody>
            <a:bodyPr wrap="square" rtlCol="0">
              <a:spAutoFit/>
            </a:bodyPr>
            <a:lstStyle/>
            <a:p>
              <a:r>
                <a:rPr lang="en-US" sz="1400">
                  <a:solidFill>
                    <a:schemeClr val="bg1">
                      <a:lumMod val="50000"/>
                    </a:schemeClr>
                  </a:solidFill>
                  <a:latin typeface="Arial" panose="020B0604020202020204" pitchFamily="34" charset="0"/>
                  <a:cs typeface="Arial" panose="020B0604020202020204" pitchFamily="34" charset="0"/>
                </a:rPr>
                <a:t>Percent favorable</a:t>
              </a:r>
              <a:endParaRPr lang="en-US" sz="1400"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ED15BE-53F7-B182-6200-7FFAB648CB8D}"/>
                </a:ext>
              </a:extLst>
            </p:cNvPr>
            <p:cNvSpPr txBox="1"/>
            <p:nvPr/>
          </p:nvSpPr>
          <p:spPr>
            <a:xfrm>
              <a:off x="3843605" y="1988986"/>
              <a:ext cx="3847172" cy="369332"/>
            </a:xfrm>
            <a:prstGeom prst="rect">
              <a:avLst/>
            </a:prstGeom>
            <a:noFill/>
          </p:spPr>
          <p:txBody>
            <a:bodyPr wrap="square" rtlCol="0">
              <a:spAutoFit/>
            </a:bodyPr>
            <a:lstStyle/>
            <a:p>
              <a:r>
                <a:rPr lang="en-US">
                  <a:solidFill>
                    <a:schemeClr val="tx1">
                      <a:lumMod val="65000"/>
                      <a:lumOff val="35000"/>
                    </a:schemeClr>
                  </a:solidFill>
                </a:rPr>
                <a:t>Employee feedback </a:t>
              </a:r>
              <a:r>
                <a:rPr lang="en-US" dirty="0">
                  <a:solidFill>
                    <a:schemeClr val="tx1">
                      <a:lumMod val="65000"/>
                      <a:lumOff val="35000"/>
                    </a:schemeClr>
                  </a:solidFill>
                </a:rPr>
                <a:t>over time</a:t>
              </a:r>
            </a:p>
          </p:txBody>
        </p:sp>
      </p:grpSp>
      <p:sp>
        <p:nvSpPr>
          <p:cNvPr id="18" name="TextBox 17">
            <a:extLst>
              <a:ext uri="{FF2B5EF4-FFF2-40B4-BE49-F238E27FC236}">
                <a16:creationId xmlns:a16="http://schemas.microsoft.com/office/drawing/2014/main" id="{E1F10325-C016-5DE9-3FFB-A75BD2809C39}"/>
              </a:ext>
            </a:extLst>
          </p:cNvPr>
          <p:cNvSpPr txBox="1"/>
          <p:nvPr/>
        </p:nvSpPr>
        <p:spPr>
          <a:xfrm>
            <a:off x="1305604" y="3528163"/>
            <a:ext cx="2767055" cy="1200329"/>
          </a:xfrm>
          <a:prstGeom prst="rect">
            <a:avLst/>
          </a:prstGeom>
          <a:noFill/>
        </p:spPr>
        <p:txBody>
          <a:bodyPr wrap="square" rtlCol="0">
            <a:spAutoFit/>
          </a:bodyPr>
          <a:lstStyle/>
          <a:p>
            <a:r>
              <a:rPr lang="en-US" sz="1800" dirty="0">
                <a:solidFill>
                  <a:srgbClr val="241F1F"/>
                </a:solidFill>
                <a:latin typeface="AvenirLTStd-Light"/>
              </a:rPr>
              <a:t>L</a:t>
            </a:r>
            <a:r>
              <a:rPr lang="en-US" sz="1800" b="0" i="0" u="none" strike="noStrike" baseline="0" dirty="0">
                <a:solidFill>
                  <a:srgbClr val="241F1F"/>
                </a:solidFill>
                <a:latin typeface="AvenirLTStd-Light"/>
              </a:rPr>
              <a:t>et’s say </a:t>
            </a:r>
            <a:r>
              <a:rPr lang="en-US" dirty="0">
                <a:solidFill>
                  <a:srgbClr val="241F1F"/>
                </a:solidFill>
                <a:latin typeface="AvenirLTStd-Light"/>
              </a:rPr>
              <a:t>you have analyzed employee feedback and wants to communicate the results.</a:t>
            </a:r>
            <a:endParaRPr lang="en-US" dirty="0"/>
          </a:p>
        </p:txBody>
      </p:sp>
      <p:sp>
        <p:nvSpPr>
          <p:cNvPr id="20" name="Title 3">
            <a:extLst>
              <a:ext uri="{FF2B5EF4-FFF2-40B4-BE49-F238E27FC236}">
                <a16:creationId xmlns:a16="http://schemas.microsoft.com/office/drawing/2014/main" id="{558CF48F-4318-6283-9F93-E821ED5EF731}"/>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61845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6367-C82B-1536-6331-386A8AA216F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85D7BFC3-FA21-9753-A47F-1870B31DDB00}"/>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21E266C-B407-C97D-2276-C5CF53C1A03E}"/>
              </a:ext>
            </a:extLst>
          </p:cNvPr>
          <p:cNvSpPr txBox="1"/>
          <p:nvPr/>
        </p:nvSpPr>
        <p:spPr>
          <a:xfrm>
            <a:off x="1330336" y="1149815"/>
            <a:ext cx="1469572" cy="369332"/>
          </a:xfrm>
          <a:prstGeom prst="rect">
            <a:avLst/>
          </a:prstGeom>
          <a:noFill/>
        </p:spPr>
        <p:txBody>
          <a:bodyPr wrap="square" rtlCol="0">
            <a:spAutoFit/>
          </a:bodyPr>
          <a:lstStyle/>
          <a:p>
            <a:r>
              <a:rPr lang="en-US"/>
              <a:t>Bars</a:t>
            </a:r>
            <a:endParaRPr lang="en-US" dirty="0"/>
          </a:p>
        </p:txBody>
      </p:sp>
      <p:sp>
        <p:nvSpPr>
          <p:cNvPr id="5" name="TextBox 4">
            <a:extLst>
              <a:ext uri="{FF2B5EF4-FFF2-40B4-BE49-F238E27FC236}">
                <a16:creationId xmlns:a16="http://schemas.microsoft.com/office/drawing/2014/main" id="{F062652C-A9D9-C7B6-0ECE-7C513CC097DD}"/>
              </a:ext>
            </a:extLst>
          </p:cNvPr>
          <p:cNvSpPr txBox="1"/>
          <p:nvPr/>
        </p:nvSpPr>
        <p:spPr>
          <a:xfrm>
            <a:off x="1330336" y="1626693"/>
            <a:ext cx="9388022" cy="338554"/>
          </a:xfrm>
          <a:prstGeom prst="rect">
            <a:avLst/>
          </a:prstGeom>
          <a:noFill/>
        </p:spPr>
        <p:txBody>
          <a:bodyPr wrap="square" rtlCol="0">
            <a:spAutoFit/>
          </a:bodyPr>
          <a:lstStyle/>
          <a:p>
            <a:pPr algn="l"/>
            <a:r>
              <a:rPr lang="en-US" sz="1600" dirty="0"/>
              <a:t>Useful for showing categorical values. </a:t>
            </a:r>
          </a:p>
        </p:txBody>
      </p:sp>
      <p:graphicFrame>
        <p:nvGraphicFramePr>
          <p:cNvPr id="12" name="Chart 11">
            <a:extLst>
              <a:ext uri="{FF2B5EF4-FFF2-40B4-BE49-F238E27FC236}">
                <a16:creationId xmlns:a16="http://schemas.microsoft.com/office/drawing/2014/main" id="{8ED03A69-4D36-8A19-9E59-5E0497E1832D}"/>
              </a:ext>
            </a:extLst>
          </p:cNvPr>
          <p:cNvGraphicFramePr>
            <a:graphicFrameLocks/>
          </p:cNvGraphicFramePr>
          <p:nvPr>
            <p:extLst>
              <p:ext uri="{D42A27DB-BD31-4B8C-83A1-F6EECF244321}">
                <p14:modId xmlns:p14="http://schemas.microsoft.com/office/powerpoint/2010/main" val="1980983026"/>
              </p:ext>
            </p:extLst>
          </p:nvPr>
        </p:nvGraphicFramePr>
        <p:xfrm>
          <a:off x="1330336" y="2873458"/>
          <a:ext cx="2449041" cy="21795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521CB55A-AE3D-663D-6A34-3C7A26742440}"/>
              </a:ext>
            </a:extLst>
          </p:cNvPr>
          <p:cNvGraphicFramePr>
            <a:graphicFrameLocks/>
          </p:cNvGraphicFramePr>
          <p:nvPr>
            <p:extLst>
              <p:ext uri="{D42A27DB-BD31-4B8C-83A1-F6EECF244321}">
                <p14:modId xmlns:p14="http://schemas.microsoft.com/office/powerpoint/2010/main" val="2078265727"/>
              </p:ext>
            </p:extLst>
          </p:nvPr>
        </p:nvGraphicFramePr>
        <p:xfrm>
          <a:off x="4808408" y="2882039"/>
          <a:ext cx="2431878" cy="21710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970C1208-066D-82F6-D50D-2BD74A9BC253}"/>
              </a:ext>
            </a:extLst>
          </p:cNvPr>
          <p:cNvGraphicFramePr>
            <a:graphicFrameLocks/>
          </p:cNvGraphicFramePr>
          <p:nvPr>
            <p:extLst>
              <p:ext uri="{D42A27DB-BD31-4B8C-83A1-F6EECF244321}">
                <p14:modId xmlns:p14="http://schemas.microsoft.com/office/powerpoint/2010/main" val="2604804593"/>
              </p:ext>
            </p:extLst>
          </p:nvPr>
        </p:nvGraphicFramePr>
        <p:xfrm>
          <a:off x="8269317" y="2882039"/>
          <a:ext cx="2449041" cy="2244626"/>
        </p:xfrm>
        <a:graphic>
          <a:graphicData uri="http://schemas.openxmlformats.org/drawingml/2006/chart">
            <c:chart xmlns:c="http://schemas.openxmlformats.org/drawingml/2006/chart" xmlns:r="http://schemas.openxmlformats.org/officeDocument/2006/relationships" r:id="rId6"/>
          </a:graphicData>
        </a:graphic>
      </p:graphicFrame>
      <p:sp>
        <p:nvSpPr>
          <p:cNvPr id="22" name="Title 3">
            <a:extLst>
              <a:ext uri="{FF2B5EF4-FFF2-40B4-BE49-F238E27FC236}">
                <a16:creationId xmlns:a16="http://schemas.microsoft.com/office/drawing/2014/main" id="{67D288AF-51DE-D2BB-A3C3-78ACA5AF1925}"/>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350301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2" grpId="0">
        <p:bldAsOne/>
      </p:bldGraphic>
      <p:bldGraphic spid="19" grpId="0">
        <p:bldAsOne/>
      </p:bldGraphic>
      <p:bldGraphic spid="20"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4DE2B-FC0B-5D81-1673-5AA8011AC914}"/>
            </a:ext>
          </a:extLst>
        </p:cNvPr>
        <p:cNvGrpSpPr/>
        <p:nvPr/>
      </p:nvGrpSpPr>
      <p:grpSpPr>
        <a:xfrm>
          <a:off x="0" y="0"/>
          <a:ext cx="0" cy="0"/>
          <a:chOff x="0" y="0"/>
          <a:chExt cx="0" cy="0"/>
        </a:xfrm>
      </p:grpSpPr>
      <p:pic>
        <p:nvPicPr>
          <p:cNvPr id="90" name="Picture 89">
            <a:extLst>
              <a:ext uri="{FF2B5EF4-FFF2-40B4-BE49-F238E27FC236}">
                <a16:creationId xmlns:a16="http://schemas.microsoft.com/office/drawing/2014/main" id="{25FDB21E-BD93-B930-B51E-A09862E93CC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F0EBC35-9627-C77B-2071-278A292C43C8}"/>
              </a:ext>
            </a:extLst>
          </p:cNvPr>
          <p:cNvSpPr txBox="1"/>
          <p:nvPr/>
        </p:nvSpPr>
        <p:spPr>
          <a:xfrm>
            <a:off x="1330336" y="1149815"/>
            <a:ext cx="1469572" cy="369332"/>
          </a:xfrm>
          <a:prstGeom prst="rect">
            <a:avLst/>
          </a:prstGeom>
          <a:noFill/>
        </p:spPr>
        <p:txBody>
          <a:bodyPr wrap="square" rtlCol="0">
            <a:spAutoFit/>
          </a:bodyPr>
          <a:lstStyle/>
          <a:p>
            <a:r>
              <a:rPr lang="en-US"/>
              <a:t>Area</a:t>
            </a:r>
            <a:endParaRPr lang="en-US" dirty="0"/>
          </a:p>
        </p:txBody>
      </p:sp>
      <p:sp>
        <p:nvSpPr>
          <p:cNvPr id="5" name="TextBox 4">
            <a:extLst>
              <a:ext uri="{FF2B5EF4-FFF2-40B4-BE49-F238E27FC236}">
                <a16:creationId xmlns:a16="http://schemas.microsoft.com/office/drawing/2014/main" id="{7D800E54-5D02-6483-4350-FC3DF6C6DDC1}"/>
              </a:ext>
            </a:extLst>
          </p:cNvPr>
          <p:cNvSpPr txBox="1"/>
          <p:nvPr/>
        </p:nvSpPr>
        <p:spPr>
          <a:xfrm>
            <a:off x="1330336" y="1626693"/>
            <a:ext cx="9388022" cy="338554"/>
          </a:xfrm>
          <a:prstGeom prst="rect">
            <a:avLst/>
          </a:prstGeom>
          <a:noFill/>
        </p:spPr>
        <p:txBody>
          <a:bodyPr wrap="square" rtlCol="0">
            <a:spAutoFit/>
          </a:bodyPr>
          <a:lstStyle/>
          <a:p>
            <a:pPr algn="l"/>
            <a:r>
              <a:rPr lang="en-US" sz="1600" dirty="0"/>
              <a:t>Useful for visualizing numbers of vastly different magnitudes. </a:t>
            </a:r>
          </a:p>
        </p:txBody>
      </p:sp>
      <p:grpSp>
        <p:nvGrpSpPr>
          <p:cNvPr id="92" name="Group 91">
            <a:extLst>
              <a:ext uri="{FF2B5EF4-FFF2-40B4-BE49-F238E27FC236}">
                <a16:creationId xmlns:a16="http://schemas.microsoft.com/office/drawing/2014/main" id="{E849BF85-8104-4EC6-57EF-646E2765987A}"/>
              </a:ext>
            </a:extLst>
          </p:cNvPr>
          <p:cNvGrpSpPr/>
          <p:nvPr/>
        </p:nvGrpSpPr>
        <p:grpSpPr>
          <a:xfrm>
            <a:off x="4177914" y="2408284"/>
            <a:ext cx="6540444" cy="3796974"/>
            <a:chOff x="4177914" y="2408284"/>
            <a:chExt cx="6540444" cy="3796974"/>
          </a:xfrm>
        </p:grpSpPr>
        <p:grpSp>
          <p:nvGrpSpPr>
            <p:cNvPr id="86" name="Group 85">
              <a:extLst>
                <a:ext uri="{FF2B5EF4-FFF2-40B4-BE49-F238E27FC236}">
                  <a16:creationId xmlns:a16="http://schemas.microsoft.com/office/drawing/2014/main" id="{D41C79DA-1750-F5F2-7425-722CFC86D6BC}"/>
                </a:ext>
              </a:extLst>
            </p:cNvPr>
            <p:cNvGrpSpPr/>
            <p:nvPr/>
          </p:nvGrpSpPr>
          <p:grpSpPr>
            <a:xfrm>
              <a:off x="4177914" y="2411060"/>
              <a:ext cx="3836171" cy="3794198"/>
              <a:chOff x="5101825" y="2358508"/>
              <a:chExt cx="3836171" cy="3794198"/>
            </a:xfrm>
          </p:grpSpPr>
          <p:grpSp>
            <p:nvGrpSpPr>
              <p:cNvPr id="6" name="Group 5">
                <a:extLst>
                  <a:ext uri="{FF2B5EF4-FFF2-40B4-BE49-F238E27FC236}">
                    <a16:creationId xmlns:a16="http://schemas.microsoft.com/office/drawing/2014/main" id="{803384D7-FAD2-6282-6D15-0DD07AEC904B}"/>
                  </a:ext>
                </a:extLst>
              </p:cNvPr>
              <p:cNvGrpSpPr/>
              <p:nvPr/>
            </p:nvGrpSpPr>
            <p:grpSpPr>
              <a:xfrm>
                <a:off x="7086229" y="2358511"/>
                <a:ext cx="861538" cy="851697"/>
                <a:chOff x="8703129" y="3004455"/>
                <a:chExt cx="343690" cy="339764"/>
              </a:xfrm>
              <a:solidFill>
                <a:schemeClr val="bg1">
                  <a:lumMod val="85000"/>
                </a:schemeClr>
              </a:solidFill>
            </p:grpSpPr>
            <p:sp>
              <p:nvSpPr>
                <p:cNvPr id="57" name="Rectangle 56">
                  <a:extLst>
                    <a:ext uri="{FF2B5EF4-FFF2-40B4-BE49-F238E27FC236}">
                      <a16:creationId xmlns:a16="http://schemas.microsoft.com/office/drawing/2014/main" id="{BE222D1E-5130-3184-9FE6-D4A1711312D9}"/>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2B06AB7-E837-72B4-6945-9D4113393061}"/>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8028606-E9BD-C8DD-7577-4392A89D6EA2}"/>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545292E-804C-7854-B00A-E1346A45F289}"/>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ECA5354-F79F-E4C7-D86D-AB40F0924010}"/>
                  </a:ext>
                </a:extLst>
              </p:cNvPr>
              <p:cNvGrpSpPr/>
              <p:nvPr/>
            </p:nvGrpSpPr>
            <p:grpSpPr>
              <a:xfrm>
                <a:off x="6096000" y="2358513"/>
                <a:ext cx="861538" cy="851697"/>
                <a:chOff x="8703129" y="3004455"/>
                <a:chExt cx="343690" cy="339764"/>
              </a:xfrm>
              <a:solidFill>
                <a:schemeClr val="bg1">
                  <a:lumMod val="85000"/>
                </a:schemeClr>
              </a:solidFill>
            </p:grpSpPr>
            <p:sp>
              <p:nvSpPr>
                <p:cNvPr id="53" name="Rectangle 52">
                  <a:extLst>
                    <a:ext uri="{FF2B5EF4-FFF2-40B4-BE49-F238E27FC236}">
                      <a16:creationId xmlns:a16="http://schemas.microsoft.com/office/drawing/2014/main" id="{E63335A1-6DF2-812E-D828-86C60CA6B506}"/>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82741E0-F2B4-E8CA-1A02-464ED96E4418}"/>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05C78E7-E2B8-369C-FD35-B18475AE83C8}"/>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47E6A14-4DCA-3A5B-9FF5-1DE8D7D24EC6}"/>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7A3CAD9-F93F-4228-A81E-C886BC158E0D}"/>
                  </a:ext>
                </a:extLst>
              </p:cNvPr>
              <p:cNvGrpSpPr/>
              <p:nvPr/>
            </p:nvGrpSpPr>
            <p:grpSpPr>
              <a:xfrm>
                <a:off x="8076458" y="2358508"/>
                <a:ext cx="861538" cy="851697"/>
                <a:chOff x="8703129" y="3004455"/>
                <a:chExt cx="343690" cy="339764"/>
              </a:xfrm>
              <a:solidFill>
                <a:schemeClr val="bg1">
                  <a:lumMod val="85000"/>
                </a:schemeClr>
              </a:solidFill>
            </p:grpSpPr>
            <p:sp>
              <p:nvSpPr>
                <p:cNvPr id="49" name="Rectangle 48">
                  <a:extLst>
                    <a:ext uri="{FF2B5EF4-FFF2-40B4-BE49-F238E27FC236}">
                      <a16:creationId xmlns:a16="http://schemas.microsoft.com/office/drawing/2014/main" id="{00B6B971-1C79-ADA6-92A4-C337A2FE6D8F}"/>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FF2025D-4CB7-F7E9-7A19-C54B8AAB5722}"/>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C43349B-7AE1-B4B3-553A-8A2C918C9BF1}"/>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C7F3CC-04BD-1E87-C323-864BA650F3F3}"/>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CE69E25-6D27-C953-257D-AD0209EE1A74}"/>
                  </a:ext>
                </a:extLst>
              </p:cNvPr>
              <p:cNvSpPr/>
              <p:nvPr/>
            </p:nvSpPr>
            <p:spPr>
              <a:xfrm>
                <a:off x="6096000" y="3341372"/>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6E997E-8BA1-7ACF-A302-AF9C72C06E35}"/>
                  </a:ext>
                </a:extLst>
              </p:cNvPr>
              <p:cNvSpPr/>
              <p:nvPr/>
            </p:nvSpPr>
            <p:spPr>
              <a:xfrm>
                <a:off x="6593087" y="3341370"/>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59867C-5805-4EDA-1E15-1182B41FE7C2}"/>
                  </a:ext>
                </a:extLst>
              </p:cNvPr>
              <p:cNvSpPr/>
              <p:nvPr/>
            </p:nvSpPr>
            <p:spPr>
              <a:xfrm>
                <a:off x="6591114" y="3828613"/>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ECF9A0-5A56-CCD1-1F12-B59E62792834}"/>
                  </a:ext>
                </a:extLst>
              </p:cNvPr>
              <p:cNvSpPr/>
              <p:nvPr/>
            </p:nvSpPr>
            <p:spPr>
              <a:xfrm>
                <a:off x="6096000" y="3828615"/>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915716-1F8A-818A-D957-0262DCC1EFB8}"/>
                  </a:ext>
                </a:extLst>
              </p:cNvPr>
              <p:cNvSpPr/>
              <p:nvPr/>
            </p:nvSpPr>
            <p:spPr>
              <a:xfrm>
                <a:off x="7088019" y="3343666"/>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A8CB3E-DADB-F852-E83A-17A27D0666EB}"/>
                  </a:ext>
                </a:extLst>
              </p:cNvPr>
              <p:cNvSpPr/>
              <p:nvPr/>
            </p:nvSpPr>
            <p:spPr>
              <a:xfrm>
                <a:off x="7585106" y="3343663"/>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FEEBE9-5E6F-3F22-1427-0F04FF1615AB}"/>
                  </a:ext>
                </a:extLst>
              </p:cNvPr>
              <p:cNvSpPr/>
              <p:nvPr/>
            </p:nvSpPr>
            <p:spPr>
              <a:xfrm>
                <a:off x="7583133" y="3830907"/>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425C1E-14EE-41BA-8ED4-EBBD11341D77}"/>
                  </a:ext>
                </a:extLst>
              </p:cNvPr>
              <p:cNvSpPr/>
              <p:nvPr/>
            </p:nvSpPr>
            <p:spPr>
              <a:xfrm>
                <a:off x="7088019" y="3830909"/>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6C50E1-3612-2105-63DD-036F579D1A9D}"/>
                  </a:ext>
                </a:extLst>
              </p:cNvPr>
              <p:cNvSpPr/>
              <p:nvPr/>
            </p:nvSpPr>
            <p:spPr>
              <a:xfrm>
                <a:off x="8076458" y="3341370"/>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0FC48E4-CFF7-EA12-5728-54977D8CF904}"/>
                  </a:ext>
                </a:extLst>
              </p:cNvPr>
              <p:cNvSpPr/>
              <p:nvPr/>
            </p:nvSpPr>
            <p:spPr>
              <a:xfrm>
                <a:off x="8573545" y="3341367"/>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4380B6-E249-F573-1F8B-608DED343F9B}"/>
                  </a:ext>
                </a:extLst>
              </p:cNvPr>
              <p:cNvSpPr/>
              <p:nvPr/>
            </p:nvSpPr>
            <p:spPr>
              <a:xfrm>
                <a:off x="8571572" y="3828610"/>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740203-AD5A-F720-60B6-CFF0E9D5C31C}"/>
                  </a:ext>
                </a:extLst>
              </p:cNvPr>
              <p:cNvSpPr/>
              <p:nvPr/>
            </p:nvSpPr>
            <p:spPr>
              <a:xfrm>
                <a:off x="8076458" y="3828613"/>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466987-ECDA-48CB-2AA5-8E435F1106EC}"/>
                  </a:ext>
                </a:extLst>
              </p:cNvPr>
              <p:cNvSpPr/>
              <p:nvPr/>
            </p:nvSpPr>
            <p:spPr>
              <a:xfrm>
                <a:off x="7086229" y="4315859"/>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16D4C1-C94E-2315-30C1-DDBFCDD9DBC4}"/>
                  </a:ext>
                </a:extLst>
              </p:cNvPr>
              <p:cNvSpPr/>
              <p:nvPr/>
            </p:nvSpPr>
            <p:spPr>
              <a:xfrm>
                <a:off x="7583316" y="4315856"/>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EA91E3-A62A-66D8-7692-4C89C18A9136}"/>
                  </a:ext>
                </a:extLst>
              </p:cNvPr>
              <p:cNvSpPr/>
              <p:nvPr/>
            </p:nvSpPr>
            <p:spPr>
              <a:xfrm>
                <a:off x="7581343" y="4803100"/>
                <a:ext cx="364451" cy="36445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9486D0-2821-EEE2-2049-1E7D8F67DC35}"/>
                  </a:ext>
                </a:extLst>
              </p:cNvPr>
              <p:cNvSpPr/>
              <p:nvPr/>
            </p:nvSpPr>
            <p:spPr>
              <a:xfrm>
                <a:off x="7086229" y="4803102"/>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6E7CDF3-4316-B11C-BB0D-1BD6A995B262}"/>
                  </a:ext>
                </a:extLst>
              </p:cNvPr>
              <p:cNvSpPr/>
              <p:nvPr/>
            </p:nvSpPr>
            <p:spPr>
              <a:xfrm>
                <a:off x="6096000" y="4315861"/>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9EF4BA-2591-93E7-6C38-9F1B7A9CC7AF}"/>
                  </a:ext>
                </a:extLst>
              </p:cNvPr>
              <p:cNvSpPr/>
              <p:nvPr/>
            </p:nvSpPr>
            <p:spPr>
              <a:xfrm>
                <a:off x="6593087" y="4315859"/>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DBE36FA-2D5C-0D8D-2453-AC856B172391}"/>
                  </a:ext>
                </a:extLst>
              </p:cNvPr>
              <p:cNvSpPr/>
              <p:nvPr/>
            </p:nvSpPr>
            <p:spPr>
              <a:xfrm>
                <a:off x="6591114" y="4803102"/>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71A020-DD28-2622-A7F1-D273844503FF}"/>
                  </a:ext>
                </a:extLst>
              </p:cNvPr>
              <p:cNvSpPr/>
              <p:nvPr/>
            </p:nvSpPr>
            <p:spPr>
              <a:xfrm>
                <a:off x="6096000" y="4803105"/>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5CFC9BF-3B57-1DC1-1468-FCD254591AC0}"/>
                  </a:ext>
                </a:extLst>
              </p:cNvPr>
              <p:cNvSpPr/>
              <p:nvPr/>
            </p:nvSpPr>
            <p:spPr>
              <a:xfrm>
                <a:off x="8076458" y="4315856"/>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333113B-0112-4525-BBE9-113AA6C735A6}"/>
                  </a:ext>
                </a:extLst>
              </p:cNvPr>
              <p:cNvSpPr/>
              <p:nvPr/>
            </p:nvSpPr>
            <p:spPr>
              <a:xfrm>
                <a:off x="8573545" y="4315854"/>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CA4E46-371A-C1D9-F0E5-C117284D6324}"/>
                  </a:ext>
                </a:extLst>
              </p:cNvPr>
              <p:cNvSpPr/>
              <p:nvPr/>
            </p:nvSpPr>
            <p:spPr>
              <a:xfrm>
                <a:off x="8571572" y="4803097"/>
                <a:ext cx="364451" cy="36445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E28DB63-7C13-3E38-F84C-AED0DD9B2B9F}"/>
                  </a:ext>
                </a:extLst>
              </p:cNvPr>
              <p:cNvSpPr/>
              <p:nvPr/>
            </p:nvSpPr>
            <p:spPr>
              <a:xfrm>
                <a:off x="8076458" y="4803100"/>
                <a:ext cx="364451" cy="36445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5D0CCF4-192D-0B1C-D078-AB685193F94C}"/>
                  </a:ext>
                </a:extLst>
              </p:cNvPr>
              <p:cNvSpPr/>
              <p:nvPr/>
            </p:nvSpPr>
            <p:spPr>
              <a:xfrm>
                <a:off x="6096000" y="5298718"/>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516F50-B071-B683-8439-5B7139EF055D}"/>
                  </a:ext>
                </a:extLst>
              </p:cNvPr>
              <p:cNvSpPr/>
              <p:nvPr/>
            </p:nvSpPr>
            <p:spPr>
              <a:xfrm>
                <a:off x="6593087" y="5298715"/>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373A4-02B7-BE63-5EC0-6F47AC435AC3}"/>
                  </a:ext>
                </a:extLst>
              </p:cNvPr>
              <p:cNvSpPr/>
              <p:nvPr/>
            </p:nvSpPr>
            <p:spPr>
              <a:xfrm>
                <a:off x="6591114" y="5785959"/>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1DCDD6A-6EA9-BBFD-0EE5-9FEC7C8DBD6B}"/>
                  </a:ext>
                </a:extLst>
              </p:cNvPr>
              <p:cNvSpPr/>
              <p:nvPr/>
            </p:nvSpPr>
            <p:spPr>
              <a:xfrm>
                <a:off x="6096000" y="5785961"/>
                <a:ext cx="364451" cy="36445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8EBA60B-C6F2-1FBD-26CB-1ED1C8286511}"/>
                  </a:ext>
                </a:extLst>
              </p:cNvPr>
              <p:cNvSpPr/>
              <p:nvPr/>
            </p:nvSpPr>
            <p:spPr>
              <a:xfrm>
                <a:off x="7088019" y="5301012"/>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F7AA591-72D9-FF7A-2B02-D59A01BC7784}"/>
                  </a:ext>
                </a:extLst>
              </p:cNvPr>
              <p:cNvSpPr/>
              <p:nvPr/>
            </p:nvSpPr>
            <p:spPr>
              <a:xfrm>
                <a:off x="7585106" y="5301009"/>
                <a:ext cx="364451" cy="36445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4B1610-860F-BE88-8A6C-05F4B0831B05}"/>
                  </a:ext>
                </a:extLst>
              </p:cNvPr>
              <p:cNvSpPr/>
              <p:nvPr/>
            </p:nvSpPr>
            <p:spPr>
              <a:xfrm>
                <a:off x="7583133" y="5788252"/>
                <a:ext cx="364451" cy="36445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A8E6F3E-DB6C-B99B-1F98-DFA95F23DEBE}"/>
                  </a:ext>
                </a:extLst>
              </p:cNvPr>
              <p:cNvSpPr/>
              <p:nvPr/>
            </p:nvSpPr>
            <p:spPr>
              <a:xfrm>
                <a:off x="7088019" y="5788255"/>
                <a:ext cx="364451" cy="36445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DB355A2-8292-4716-29E4-987880CF156F}"/>
                  </a:ext>
                </a:extLst>
              </p:cNvPr>
              <p:cNvGrpSpPr/>
              <p:nvPr/>
            </p:nvGrpSpPr>
            <p:grpSpPr>
              <a:xfrm>
                <a:off x="8076458" y="5298713"/>
                <a:ext cx="861538" cy="851697"/>
                <a:chOff x="8703129" y="3004455"/>
                <a:chExt cx="343690" cy="339764"/>
              </a:xfrm>
              <a:solidFill>
                <a:schemeClr val="tx2">
                  <a:lumMod val="50000"/>
                  <a:lumOff val="50000"/>
                </a:schemeClr>
              </a:solidFill>
            </p:grpSpPr>
            <p:sp>
              <p:nvSpPr>
                <p:cNvPr id="45" name="Rectangle 44">
                  <a:extLst>
                    <a:ext uri="{FF2B5EF4-FFF2-40B4-BE49-F238E27FC236}">
                      <a16:creationId xmlns:a16="http://schemas.microsoft.com/office/drawing/2014/main" id="{AD2B1796-12E7-FA56-3C41-25056D714C55}"/>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693F2E-A3E5-6485-C006-918F993473B4}"/>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211979-4F35-B8E2-8BAA-1B719D521D3A}"/>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CE86576-AA5A-CE06-B6E7-5138C51E8672}"/>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13A52A28-2903-01E3-3600-1C56821C0C78}"/>
                  </a:ext>
                </a:extLst>
              </p:cNvPr>
              <p:cNvGrpSpPr/>
              <p:nvPr/>
            </p:nvGrpSpPr>
            <p:grpSpPr>
              <a:xfrm>
                <a:off x="5103798" y="3332994"/>
                <a:ext cx="861538" cy="851697"/>
                <a:chOff x="8703129" y="3004455"/>
                <a:chExt cx="343690" cy="339764"/>
              </a:xfrm>
              <a:solidFill>
                <a:schemeClr val="bg1">
                  <a:lumMod val="85000"/>
                </a:schemeClr>
              </a:solidFill>
            </p:grpSpPr>
            <p:sp>
              <p:nvSpPr>
                <p:cNvPr id="67" name="Rectangle 66">
                  <a:extLst>
                    <a:ext uri="{FF2B5EF4-FFF2-40B4-BE49-F238E27FC236}">
                      <a16:creationId xmlns:a16="http://schemas.microsoft.com/office/drawing/2014/main" id="{51A354E5-121E-4616-EB87-5B91FF907044}"/>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8717E41-7300-4875-5BE7-C481C6B38040}"/>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BC50AE7-257A-D430-9FFC-46F8C6C0A966}"/>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BBEA357-DC5F-C24B-4502-F17673B4FB5A}"/>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39A95B07-2253-4028-99DF-C79E04EC6F17}"/>
                  </a:ext>
                </a:extLst>
              </p:cNvPr>
              <p:cNvGrpSpPr/>
              <p:nvPr/>
            </p:nvGrpSpPr>
            <p:grpSpPr>
              <a:xfrm>
                <a:off x="5103798" y="2358508"/>
                <a:ext cx="861538" cy="851697"/>
                <a:chOff x="8703129" y="3004455"/>
                <a:chExt cx="343690" cy="339764"/>
              </a:xfrm>
              <a:solidFill>
                <a:schemeClr val="bg1">
                  <a:lumMod val="85000"/>
                </a:schemeClr>
              </a:solidFill>
            </p:grpSpPr>
            <p:sp>
              <p:nvSpPr>
                <p:cNvPr id="72" name="Rectangle 71">
                  <a:extLst>
                    <a:ext uri="{FF2B5EF4-FFF2-40B4-BE49-F238E27FC236}">
                      <a16:creationId xmlns:a16="http://schemas.microsoft.com/office/drawing/2014/main" id="{7B5C1982-70CC-6DC8-21FA-78564D261D18}"/>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40CB586-4771-C3B9-862F-655AEA1F42E9}"/>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C9F37F7-4343-B629-C3D1-7D6801B814DA}"/>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0D70E-6448-D80C-2B5D-9E2783BEBC64}"/>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9E3067CD-7616-3EC8-93E3-EBEAD162F6EE}"/>
                  </a:ext>
                </a:extLst>
              </p:cNvPr>
              <p:cNvGrpSpPr/>
              <p:nvPr/>
            </p:nvGrpSpPr>
            <p:grpSpPr>
              <a:xfrm>
                <a:off x="5101825" y="4307480"/>
                <a:ext cx="861538" cy="851697"/>
                <a:chOff x="8703129" y="3004455"/>
                <a:chExt cx="343690" cy="339764"/>
              </a:xfrm>
              <a:solidFill>
                <a:schemeClr val="bg1">
                  <a:lumMod val="85000"/>
                </a:schemeClr>
              </a:solidFill>
            </p:grpSpPr>
            <p:sp>
              <p:nvSpPr>
                <p:cNvPr id="77" name="Rectangle 76">
                  <a:extLst>
                    <a:ext uri="{FF2B5EF4-FFF2-40B4-BE49-F238E27FC236}">
                      <a16:creationId xmlns:a16="http://schemas.microsoft.com/office/drawing/2014/main" id="{041F2B8A-CE02-13E2-AFE2-D9CC468717D9}"/>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55F2CEC-6245-DB08-84DE-0365AFC2E9C8}"/>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0582912-227D-E4A8-7C9C-C04079644A50}"/>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D410B1B-2484-24E9-F783-5C1DA6C258CD}"/>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F5EFB348-DD0E-4D25-E321-8C9F6448C821}"/>
                  </a:ext>
                </a:extLst>
              </p:cNvPr>
              <p:cNvGrpSpPr/>
              <p:nvPr/>
            </p:nvGrpSpPr>
            <p:grpSpPr>
              <a:xfrm>
                <a:off x="5107379" y="5298713"/>
                <a:ext cx="861538" cy="851697"/>
                <a:chOff x="8703129" y="3004455"/>
                <a:chExt cx="343690" cy="339764"/>
              </a:xfrm>
              <a:solidFill>
                <a:schemeClr val="bg1">
                  <a:lumMod val="85000"/>
                </a:schemeClr>
              </a:solidFill>
            </p:grpSpPr>
            <p:sp>
              <p:nvSpPr>
                <p:cNvPr id="82" name="Rectangle 81">
                  <a:extLst>
                    <a:ext uri="{FF2B5EF4-FFF2-40B4-BE49-F238E27FC236}">
                      <a16:creationId xmlns:a16="http://schemas.microsoft.com/office/drawing/2014/main" id="{9AC974DC-EFCD-D1A6-63F6-070433AD9E51}"/>
                    </a:ext>
                  </a:extLst>
                </p:cNvPr>
                <p:cNvSpPr/>
                <p:nvPr/>
              </p:nvSpPr>
              <p:spPr>
                <a:xfrm>
                  <a:off x="8703129" y="3004456"/>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93A3A71-8BA2-BBAD-5D17-A446884CCD8A}"/>
                    </a:ext>
                  </a:extLst>
                </p:cNvPr>
                <p:cNvSpPr/>
                <p:nvPr/>
              </p:nvSpPr>
              <p:spPr>
                <a:xfrm>
                  <a:off x="8901430" y="3004455"/>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A381EA6-7A81-35A4-9437-6835B679344F}"/>
                    </a:ext>
                  </a:extLst>
                </p:cNvPr>
                <p:cNvSpPr/>
                <p:nvPr/>
              </p:nvSpPr>
              <p:spPr>
                <a:xfrm>
                  <a:off x="8900643" y="3198829"/>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AD55581-E6C4-0D38-AB3D-C76BBFCE79E6}"/>
                    </a:ext>
                  </a:extLst>
                </p:cNvPr>
                <p:cNvSpPr/>
                <p:nvPr/>
              </p:nvSpPr>
              <p:spPr>
                <a:xfrm>
                  <a:off x="8703129" y="3198830"/>
                  <a:ext cx="145389" cy="1453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F4BE60BB-50A7-4020-4EB5-5FEC5ABC3FC9}"/>
                </a:ext>
              </a:extLst>
            </p:cNvPr>
            <p:cNvSpPr txBox="1"/>
            <p:nvPr/>
          </p:nvSpPr>
          <p:spPr>
            <a:xfrm>
              <a:off x="8177047" y="5220100"/>
              <a:ext cx="2541311" cy="646331"/>
            </a:xfrm>
            <a:prstGeom prst="rect">
              <a:avLst/>
            </a:prstGeom>
            <a:noFill/>
          </p:spPr>
          <p:txBody>
            <a:bodyPr wrap="square" rtlCol="0">
              <a:spAutoFit/>
            </a:bodyPr>
            <a:lstStyle/>
            <a:p>
              <a:r>
                <a:rPr lang="en-US" dirty="0">
                  <a:solidFill>
                    <a:schemeClr val="tx2">
                      <a:lumMod val="50000"/>
                      <a:lumOff val="50000"/>
                    </a:schemeClr>
                  </a:solidFill>
                </a:rPr>
                <a:t>9 top suppliers </a:t>
              </a:r>
              <a:r>
                <a:rPr lang="en-US">
                  <a:solidFill>
                    <a:schemeClr val="tx2">
                      <a:lumMod val="50000"/>
                      <a:lumOff val="50000"/>
                    </a:schemeClr>
                  </a:solidFill>
                </a:rPr>
                <a:t>identified as critical</a:t>
              </a:r>
              <a:endParaRPr lang="en-US" dirty="0">
                <a:solidFill>
                  <a:schemeClr val="tx2">
                    <a:lumMod val="50000"/>
                    <a:lumOff val="50000"/>
                  </a:schemeClr>
                </a:solidFill>
              </a:endParaRPr>
            </a:p>
          </p:txBody>
        </p:sp>
        <p:sp>
          <p:nvSpPr>
            <p:cNvPr id="88" name="TextBox 87">
              <a:extLst>
                <a:ext uri="{FF2B5EF4-FFF2-40B4-BE49-F238E27FC236}">
                  <a16:creationId xmlns:a16="http://schemas.microsoft.com/office/drawing/2014/main" id="{C3E06486-0172-5FD7-4BD3-B434EE817957}"/>
                </a:ext>
              </a:extLst>
            </p:cNvPr>
            <p:cNvSpPr txBox="1"/>
            <p:nvPr/>
          </p:nvSpPr>
          <p:spPr>
            <a:xfrm>
              <a:off x="8177047" y="3872789"/>
              <a:ext cx="2443273" cy="646331"/>
            </a:xfrm>
            <a:prstGeom prst="rect">
              <a:avLst/>
            </a:prstGeom>
            <a:noFill/>
          </p:spPr>
          <p:txBody>
            <a:bodyPr wrap="square" rtlCol="0">
              <a:spAutoFit/>
            </a:bodyPr>
            <a:lstStyle/>
            <a:p>
              <a:r>
                <a:rPr lang="en-US" dirty="0">
                  <a:solidFill>
                    <a:schemeClr val="tx1">
                      <a:lumMod val="65000"/>
                      <a:lumOff val="35000"/>
                    </a:schemeClr>
                  </a:solidFill>
                </a:rPr>
                <a:t>25 </a:t>
              </a:r>
              <a:r>
                <a:rPr lang="en-US">
                  <a:solidFill>
                    <a:schemeClr val="tx1">
                      <a:lumMod val="65000"/>
                      <a:lumOff val="35000"/>
                    </a:schemeClr>
                  </a:solidFill>
                </a:rPr>
                <a:t>suppliers qualified as important</a:t>
              </a:r>
              <a:endParaRPr lang="en-US" dirty="0">
                <a:solidFill>
                  <a:schemeClr val="tx1">
                    <a:lumMod val="65000"/>
                    <a:lumOff val="35000"/>
                  </a:schemeClr>
                </a:solidFill>
              </a:endParaRPr>
            </a:p>
          </p:txBody>
        </p:sp>
        <p:sp>
          <p:nvSpPr>
            <p:cNvPr id="89" name="TextBox 88">
              <a:extLst>
                <a:ext uri="{FF2B5EF4-FFF2-40B4-BE49-F238E27FC236}">
                  <a16:creationId xmlns:a16="http://schemas.microsoft.com/office/drawing/2014/main" id="{D7B7F197-C5B8-F5DF-15B8-53E4C58F8554}"/>
                </a:ext>
              </a:extLst>
            </p:cNvPr>
            <p:cNvSpPr txBox="1"/>
            <p:nvPr/>
          </p:nvSpPr>
          <p:spPr>
            <a:xfrm>
              <a:off x="8177047" y="2408284"/>
              <a:ext cx="2091560" cy="646331"/>
            </a:xfrm>
            <a:prstGeom prst="rect">
              <a:avLst/>
            </a:prstGeom>
            <a:noFill/>
          </p:spPr>
          <p:txBody>
            <a:bodyPr wrap="square" rtlCol="0">
              <a:spAutoFit/>
            </a:bodyPr>
            <a:lstStyle/>
            <a:p>
              <a:r>
                <a:rPr lang="en-US" dirty="0">
                  <a:solidFill>
                    <a:schemeClr val="bg1">
                      <a:lumMod val="75000"/>
                    </a:schemeClr>
                  </a:solidFill>
                </a:rPr>
                <a:t>Out of </a:t>
              </a:r>
              <a:r>
                <a:rPr lang="en-US" dirty="0">
                  <a:solidFill>
                    <a:schemeClr val="bg1">
                      <a:lumMod val="50000"/>
                    </a:schemeClr>
                  </a:solidFill>
                </a:rPr>
                <a:t>70 suppliers studied</a:t>
              </a:r>
            </a:p>
          </p:txBody>
        </p:sp>
      </p:grpSp>
      <p:sp>
        <p:nvSpPr>
          <p:cNvPr id="91" name="Title 3">
            <a:extLst>
              <a:ext uri="{FF2B5EF4-FFF2-40B4-BE49-F238E27FC236}">
                <a16:creationId xmlns:a16="http://schemas.microsoft.com/office/drawing/2014/main" id="{31299CF2-2EBF-CC6C-2519-50B3B4D2DDAE}"/>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4066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FC4E1-1209-FD89-A39A-2164FFD8A22C}"/>
            </a:ext>
          </a:extLst>
        </p:cNvPr>
        <p:cNvGrpSpPr/>
        <p:nvPr/>
      </p:nvGrpSpPr>
      <p:grpSpPr>
        <a:xfrm>
          <a:off x="0" y="0"/>
          <a:ext cx="0" cy="0"/>
          <a:chOff x="0" y="0"/>
          <a:chExt cx="0" cy="0"/>
        </a:xfrm>
      </p:grpSpPr>
      <p:pic>
        <p:nvPicPr>
          <p:cNvPr id="63" name="Picture 62">
            <a:extLst>
              <a:ext uri="{FF2B5EF4-FFF2-40B4-BE49-F238E27FC236}">
                <a16:creationId xmlns:a16="http://schemas.microsoft.com/office/drawing/2014/main" id="{3628A377-B514-C5B6-4628-33B16EAAF52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134AE3B-E7DB-42F2-4001-80F91F84E175}"/>
              </a:ext>
            </a:extLst>
          </p:cNvPr>
          <p:cNvSpPr txBox="1"/>
          <p:nvPr/>
        </p:nvSpPr>
        <p:spPr>
          <a:xfrm>
            <a:off x="1330335" y="1149815"/>
            <a:ext cx="1864809" cy="369332"/>
          </a:xfrm>
          <a:prstGeom prst="rect">
            <a:avLst/>
          </a:prstGeom>
          <a:noFill/>
        </p:spPr>
        <p:txBody>
          <a:bodyPr wrap="square" rtlCol="0">
            <a:spAutoFit/>
          </a:bodyPr>
          <a:lstStyle/>
          <a:p>
            <a:r>
              <a:rPr lang="en-US"/>
              <a:t>Other Graphs</a:t>
            </a:r>
            <a:endParaRPr lang="en-US" dirty="0"/>
          </a:p>
        </p:txBody>
      </p:sp>
      <p:sp>
        <p:nvSpPr>
          <p:cNvPr id="5" name="TextBox 4">
            <a:extLst>
              <a:ext uri="{FF2B5EF4-FFF2-40B4-BE49-F238E27FC236}">
                <a16:creationId xmlns:a16="http://schemas.microsoft.com/office/drawing/2014/main" id="{A8E5C1FA-0A97-EFAF-D83C-DC5CCF0D4E06}"/>
              </a:ext>
            </a:extLst>
          </p:cNvPr>
          <p:cNvSpPr txBox="1"/>
          <p:nvPr/>
        </p:nvSpPr>
        <p:spPr>
          <a:xfrm>
            <a:off x="1330336" y="1626693"/>
            <a:ext cx="9388022" cy="338554"/>
          </a:xfrm>
          <a:prstGeom prst="rect">
            <a:avLst/>
          </a:prstGeom>
          <a:noFill/>
        </p:spPr>
        <p:txBody>
          <a:bodyPr wrap="square" rtlCol="0">
            <a:spAutoFit/>
          </a:bodyPr>
          <a:lstStyle/>
          <a:p>
            <a:pPr algn="l"/>
            <a:r>
              <a:rPr lang="en-US" sz="1600" dirty="0"/>
              <a:t>Graphs to be avoided – Pie chart, Donut chart, Shape charts, 3D charts, complex charts.</a:t>
            </a:r>
          </a:p>
        </p:txBody>
      </p:sp>
      <p:graphicFrame>
        <p:nvGraphicFramePr>
          <p:cNvPr id="19" name="Table 18">
            <a:extLst>
              <a:ext uri="{FF2B5EF4-FFF2-40B4-BE49-F238E27FC236}">
                <a16:creationId xmlns:a16="http://schemas.microsoft.com/office/drawing/2014/main" id="{77C77317-4D49-22EB-7943-0662F1725CC9}"/>
              </a:ext>
            </a:extLst>
          </p:cNvPr>
          <p:cNvGraphicFramePr>
            <a:graphicFrameLocks noGrp="1"/>
          </p:cNvGraphicFramePr>
          <p:nvPr>
            <p:extLst>
              <p:ext uri="{D42A27DB-BD31-4B8C-83A1-F6EECF244321}">
                <p14:modId xmlns:p14="http://schemas.microsoft.com/office/powerpoint/2010/main" val="2446606324"/>
              </p:ext>
            </p:extLst>
          </p:nvPr>
        </p:nvGraphicFramePr>
        <p:xfrm>
          <a:off x="2453051" y="4860460"/>
          <a:ext cx="1864810" cy="1695450"/>
        </p:xfrm>
        <a:graphic>
          <a:graphicData uri="http://schemas.openxmlformats.org/drawingml/2006/table">
            <a:tbl>
              <a:tblPr>
                <a:tableStyleId>{5C22544A-7EE6-4342-B048-85BDC9FD1C3A}</a:tableStyleId>
              </a:tblPr>
              <a:tblGrid>
                <a:gridCol w="932405">
                  <a:extLst>
                    <a:ext uri="{9D8B030D-6E8A-4147-A177-3AD203B41FA5}">
                      <a16:colId xmlns:a16="http://schemas.microsoft.com/office/drawing/2014/main" val="3634635307"/>
                    </a:ext>
                  </a:extLst>
                </a:gridCol>
                <a:gridCol w="932405">
                  <a:extLst>
                    <a:ext uri="{9D8B030D-6E8A-4147-A177-3AD203B41FA5}">
                      <a16:colId xmlns:a16="http://schemas.microsoft.com/office/drawing/2014/main" val="1072032069"/>
                    </a:ext>
                  </a:extLst>
                </a:gridCol>
              </a:tblGrid>
              <a:tr h="282575">
                <a:tc>
                  <a:txBody>
                    <a:bodyPr/>
                    <a:lstStyle/>
                    <a:p>
                      <a:pPr algn="ctr" fontAlgn="ctr"/>
                      <a:r>
                        <a:rPr lang="en-US" sz="1800" u="none" strike="noStrike" dirty="0">
                          <a:effectLst/>
                        </a:rPr>
                        <a:t>Group</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800" u="none" strike="noStrike" dirty="0">
                          <a:effectLst/>
                        </a:rPr>
                        <a:t>Value</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84428435"/>
                  </a:ext>
                </a:extLst>
              </a:tr>
              <a:tr h="282575">
                <a:tc>
                  <a:txBody>
                    <a:bodyPr/>
                    <a:lstStyle/>
                    <a:p>
                      <a:pPr algn="r"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a:effectLst/>
                        </a:rPr>
                        <a:t>10</a:t>
                      </a:r>
                      <a:endParaRPr lang="en-US" sz="1800" b="0" i="0" u="none" strike="noStrike">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20846157"/>
                  </a:ext>
                </a:extLst>
              </a:tr>
              <a:tr h="282575">
                <a:tc>
                  <a:txBody>
                    <a:bodyPr/>
                    <a:lstStyle/>
                    <a:p>
                      <a:pPr algn="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a:effectLst/>
                        </a:rPr>
                        <a:t>7.5</a:t>
                      </a:r>
                      <a:endParaRPr lang="en-US" sz="1800" b="0" i="0" u="none" strike="noStrike">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8500279"/>
                  </a:ext>
                </a:extLst>
              </a:tr>
              <a:tr h="282575">
                <a:tc>
                  <a:txBody>
                    <a:bodyPr/>
                    <a:lstStyle/>
                    <a:p>
                      <a:pPr algn="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a:effectLst/>
                        </a:rPr>
                        <a:t>4</a:t>
                      </a:r>
                      <a:endParaRPr lang="en-US" sz="1800" b="0" i="0" u="none" strike="noStrike">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14354996"/>
                  </a:ext>
                </a:extLst>
              </a:tr>
              <a:tr h="282575">
                <a:tc>
                  <a:txBody>
                    <a:bodyPr/>
                    <a:lstStyle/>
                    <a:p>
                      <a:pPr algn="r" fontAlgn="ctr"/>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dirty="0">
                          <a:effectLst/>
                        </a:rPr>
                        <a:t>3</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3132682"/>
                  </a:ext>
                </a:extLst>
              </a:tr>
              <a:tr h="282575">
                <a:tc>
                  <a:txBody>
                    <a:bodyPr/>
                    <a:lstStyle/>
                    <a:p>
                      <a:pPr algn="r" fontAlgn="ctr"/>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dirty="0">
                          <a:effectLst/>
                        </a:rPr>
                        <a:t>5</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26089656"/>
                  </a:ext>
                </a:extLst>
              </a:tr>
            </a:tbl>
          </a:graphicData>
        </a:graphic>
      </p:graphicFrame>
      <p:graphicFrame>
        <p:nvGraphicFramePr>
          <p:cNvPr id="20" name="Chart 19">
            <a:extLst>
              <a:ext uri="{FF2B5EF4-FFF2-40B4-BE49-F238E27FC236}">
                <a16:creationId xmlns:a16="http://schemas.microsoft.com/office/drawing/2014/main" id="{D3FF8EA5-AE2C-CF73-21EB-5D09DD484CDD}"/>
              </a:ext>
            </a:extLst>
          </p:cNvPr>
          <p:cNvGraphicFramePr>
            <a:graphicFrameLocks/>
          </p:cNvGraphicFramePr>
          <p:nvPr>
            <p:extLst>
              <p:ext uri="{D42A27DB-BD31-4B8C-83A1-F6EECF244321}">
                <p14:modId xmlns:p14="http://schemas.microsoft.com/office/powerpoint/2010/main" val="3338783978"/>
              </p:ext>
            </p:extLst>
          </p:nvPr>
        </p:nvGraphicFramePr>
        <p:xfrm>
          <a:off x="1248745" y="2103571"/>
          <a:ext cx="4273423" cy="2654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1" name="Chart 60">
            <a:extLst>
              <a:ext uri="{FF2B5EF4-FFF2-40B4-BE49-F238E27FC236}">
                <a16:creationId xmlns:a16="http://schemas.microsoft.com/office/drawing/2014/main" id="{4809832B-DB06-3AA2-AB33-C8CF47962A58}"/>
              </a:ext>
            </a:extLst>
          </p:cNvPr>
          <p:cNvGraphicFramePr>
            <a:graphicFrameLocks/>
          </p:cNvGraphicFramePr>
          <p:nvPr>
            <p:extLst>
              <p:ext uri="{D42A27DB-BD31-4B8C-83A1-F6EECF244321}">
                <p14:modId xmlns:p14="http://schemas.microsoft.com/office/powerpoint/2010/main" val="4162645335"/>
              </p:ext>
            </p:extLst>
          </p:nvPr>
        </p:nvGraphicFramePr>
        <p:xfrm>
          <a:off x="6356733" y="2103572"/>
          <a:ext cx="4504933" cy="265407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2" name="Table 61">
            <a:extLst>
              <a:ext uri="{FF2B5EF4-FFF2-40B4-BE49-F238E27FC236}">
                <a16:creationId xmlns:a16="http://schemas.microsoft.com/office/drawing/2014/main" id="{70BC0FF8-7256-5C39-CC8D-A234014228FA}"/>
              </a:ext>
            </a:extLst>
          </p:cNvPr>
          <p:cNvGraphicFramePr>
            <a:graphicFrameLocks noGrp="1"/>
          </p:cNvGraphicFramePr>
          <p:nvPr>
            <p:extLst>
              <p:ext uri="{D42A27DB-BD31-4B8C-83A1-F6EECF244321}">
                <p14:modId xmlns:p14="http://schemas.microsoft.com/office/powerpoint/2010/main" val="2348961491"/>
              </p:ext>
            </p:extLst>
          </p:nvPr>
        </p:nvGraphicFramePr>
        <p:xfrm>
          <a:off x="7667739" y="4860460"/>
          <a:ext cx="1864810" cy="1695450"/>
        </p:xfrm>
        <a:graphic>
          <a:graphicData uri="http://schemas.openxmlformats.org/drawingml/2006/table">
            <a:tbl>
              <a:tblPr>
                <a:tableStyleId>{5C22544A-7EE6-4342-B048-85BDC9FD1C3A}</a:tableStyleId>
              </a:tblPr>
              <a:tblGrid>
                <a:gridCol w="932405">
                  <a:extLst>
                    <a:ext uri="{9D8B030D-6E8A-4147-A177-3AD203B41FA5}">
                      <a16:colId xmlns:a16="http://schemas.microsoft.com/office/drawing/2014/main" val="2192471114"/>
                    </a:ext>
                  </a:extLst>
                </a:gridCol>
                <a:gridCol w="932405">
                  <a:extLst>
                    <a:ext uri="{9D8B030D-6E8A-4147-A177-3AD203B41FA5}">
                      <a16:colId xmlns:a16="http://schemas.microsoft.com/office/drawing/2014/main" val="2714602081"/>
                    </a:ext>
                  </a:extLst>
                </a:gridCol>
              </a:tblGrid>
              <a:tr h="282575">
                <a:tc>
                  <a:txBody>
                    <a:bodyPr/>
                    <a:lstStyle/>
                    <a:p>
                      <a:pPr algn="ctr" fontAlgn="ctr"/>
                      <a:r>
                        <a:rPr lang="en-US" sz="1800" u="none" strike="noStrike" dirty="0">
                          <a:effectLst/>
                        </a:rPr>
                        <a:t>Group</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800" u="none" strike="noStrike">
                          <a:effectLst/>
                        </a:rPr>
                        <a:t>Value</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48345468"/>
                  </a:ext>
                </a:extLst>
              </a:tr>
              <a:tr h="282575">
                <a:tc>
                  <a:txBody>
                    <a:bodyPr/>
                    <a:lstStyle/>
                    <a:p>
                      <a:pPr algn="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a:effectLst/>
                        </a:rPr>
                        <a:t>3</a:t>
                      </a:r>
                      <a:endParaRPr lang="en-US" sz="1800" b="0" i="0" u="none" strike="noStrike">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69763817"/>
                  </a:ext>
                </a:extLst>
              </a:tr>
              <a:tr h="282575">
                <a:tc>
                  <a:txBody>
                    <a:bodyPr/>
                    <a:lstStyle/>
                    <a:p>
                      <a:pPr algn="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a:effectLst/>
                        </a:rPr>
                        <a:t>4</a:t>
                      </a:r>
                      <a:endParaRPr lang="en-US" sz="1800" b="0" i="0" u="none" strike="noStrike">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17834012"/>
                  </a:ext>
                </a:extLst>
              </a:tr>
              <a:tr h="282575">
                <a:tc>
                  <a:txBody>
                    <a:bodyPr/>
                    <a:lstStyle/>
                    <a:p>
                      <a:pPr algn="r" fontAlgn="ctr"/>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dirty="0">
                          <a:effectLst/>
                        </a:rPr>
                        <a:t>8</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89381646"/>
                  </a:ext>
                </a:extLst>
              </a:tr>
              <a:tr h="282575">
                <a:tc>
                  <a:txBody>
                    <a:bodyPr/>
                    <a:lstStyle/>
                    <a:p>
                      <a:pPr algn="r" fontAlgn="ctr"/>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dirty="0">
                          <a:effectLst/>
                        </a:rPr>
                        <a:t>6</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42567972"/>
                  </a:ext>
                </a:extLst>
              </a:tr>
              <a:tr h="282575">
                <a:tc>
                  <a:txBody>
                    <a:bodyPr/>
                    <a:lstStyle/>
                    <a:p>
                      <a:pPr algn="r" fontAlgn="ctr"/>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US" sz="1800" u="none" strike="noStrike" dirty="0">
                          <a:effectLst/>
                        </a:rPr>
                        <a:t>9</a:t>
                      </a:r>
                      <a:endParaRPr lang="en-US" sz="1800" b="0" i="0" u="none" strike="noStrike" dirty="0">
                        <a:solidFill>
                          <a:srgbClr val="305496"/>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22794401"/>
                  </a:ext>
                </a:extLst>
              </a:tr>
            </a:tbl>
          </a:graphicData>
        </a:graphic>
      </p:graphicFrame>
      <p:sp>
        <p:nvSpPr>
          <p:cNvPr id="64" name="Title 3">
            <a:extLst>
              <a:ext uri="{FF2B5EF4-FFF2-40B4-BE49-F238E27FC236}">
                <a16:creationId xmlns:a16="http://schemas.microsoft.com/office/drawing/2014/main" id="{1BD5AEE0-2A2B-A0D5-CDE1-9BE6A7D20799}"/>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359349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20" grpId="0">
        <p:bldAsOne/>
      </p:bldGraphic>
      <p:bldGraphic spid="61"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BB680-64BB-C285-3978-467DCD773CA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C94E659-3112-CE5E-56FC-6E54C1CB308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2E1E602-2E62-E4B0-0794-DD49EA835E5C}"/>
              </a:ext>
            </a:extLst>
          </p:cNvPr>
          <p:cNvSpPr txBox="1"/>
          <p:nvPr/>
        </p:nvSpPr>
        <p:spPr>
          <a:xfrm>
            <a:off x="1330335" y="1149815"/>
            <a:ext cx="1864809" cy="369332"/>
          </a:xfrm>
          <a:prstGeom prst="rect">
            <a:avLst/>
          </a:prstGeom>
          <a:noFill/>
        </p:spPr>
        <p:txBody>
          <a:bodyPr wrap="square" rtlCol="0">
            <a:spAutoFit/>
          </a:bodyPr>
          <a:lstStyle/>
          <a:p>
            <a:r>
              <a:rPr lang="en-US"/>
              <a:t>Other Graphs</a:t>
            </a:r>
            <a:endParaRPr lang="en-US" dirty="0"/>
          </a:p>
        </p:txBody>
      </p:sp>
      <p:sp>
        <p:nvSpPr>
          <p:cNvPr id="5" name="TextBox 4">
            <a:extLst>
              <a:ext uri="{FF2B5EF4-FFF2-40B4-BE49-F238E27FC236}">
                <a16:creationId xmlns:a16="http://schemas.microsoft.com/office/drawing/2014/main" id="{DBDCA75B-3BF1-0463-A67F-A6276A5DC9E2}"/>
              </a:ext>
            </a:extLst>
          </p:cNvPr>
          <p:cNvSpPr txBox="1"/>
          <p:nvPr/>
        </p:nvSpPr>
        <p:spPr>
          <a:xfrm>
            <a:off x="1330336" y="1626693"/>
            <a:ext cx="9388022" cy="338554"/>
          </a:xfrm>
          <a:prstGeom prst="rect">
            <a:avLst/>
          </a:prstGeom>
          <a:noFill/>
        </p:spPr>
        <p:txBody>
          <a:bodyPr wrap="square" rtlCol="0">
            <a:spAutoFit/>
          </a:bodyPr>
          <a:lstStyle/>
          <a:p>
            <a:pPr algn="l"/>
            <a:r>
              <a:rPr lang="en-US" sz="1600" dirty="0"/>
              <a:t>Graphs to be avoided – Pie chart, Donut chart, Shape charts, 3D charts, complex charts.</a:t>
            </a:r>
          </a:p>
        </p:txBody>
      </p:sp>
      <p:graphicFrame>
        <p:nvGraphicFramePr>
          <p:cNvPr id="3" name="Chart 2">
            <a:extLst>
              <a:ext uri="{FF2B5EF4-FFF2-40B4-BE49-F238E27FC236}">
                <a16:creationId xmlns:a16="http://schemas.microsoft.com/office/drawing/2014/main" id="{32580F8F-9755-F3EF-F2E5-E4A480BF4908}"/>
              </a:ext>
            </a:extLst>
          </p:cNvPr>
          <p:cNvGraphicFramePr>
            <a:graphicFrameLocks/>
          </p:cNvGraphicFramePr>
          <p:nvPr>
            <p:extLst>
              <p:ext uri="{D42A27DB-BD31-4B8C-83A1-F6EECF244321}">
                <p14:modId xmlns:p14="http://schemas.microsoft.com/office/powerpoint/2010/main" val="2224922880"/>
              </p:ext>
            </p:extLst>
          </p:nvPr>
        </p:nvGraphicFramePr>
        <p:xfrm>
          <a:off x="1330335" y="2891670"/>
          <a:ext cx="2946743" cy="25729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6A5D6D65-3844-D0D6-E478-20D24A94438A}"/>
              </a:ext>
            </a:extLst>
          </p:cNvPr>
          <p:cNvGraphicFramePr>
            <a:graphicFrameLocks/>
          </p:cNvGraphicFramePr>
          <p:nvPr>
            <p:extLst>
              <p:ext uri="{D42A27DB-BD31-4B8C-83A1-F6EECF244321}">
                <p14:modId xmlns:p14="http://schemas.microsoft.com/office/powerpoint/2010/main" val="2194154810"/>
              </p:ext>
            </p:extLst>
          </p:nvPr>
        </p:nvGraphicFramePr>
        <p:xfrm>
          <a:off x="7138450" y="2737433"/>
          <a:ext cx="3361322" cy="2958287"/>
        </p:xfrm>
        <a:graphic>
          <a:graphicData uri="http://schemas.openxmlformats.org/drawingml/2006/chart">
            <c:chart xmlns:c="http://schemas.openxmlformats.org/drawingml/2006/chart" xmlns:r="http://schemas.openxmlformats.org/officeDocument/2006/relationships" r:id="rId5"/>
          </a:graphicData>
        </a:graphic>
      </p:graphicFrame>
      <p:sp>
        <p:nvSpPr>
          <p:cNvPr id="10" name="Title 3">
            <a:extLst>
              <a:ext uri="{FF2B5EF4-FFF2-40B4-BE49-F238E27FC236}">
                <a16:creationId xmlns:a16="http://schemas.microsoft.com/office/drawing/2014/main" id="{7CEC1AF6-08B5-8A6D-147E-FBBEACFCD9EC}"/>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333353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3" grpId="0">
        <p:bldAsOne/>
      </p:bldGraphic>
      <p:bldGraphic spid="8"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F0C6-0FAA-A016-E7A9-CDFDA1D69A1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EF888AC-5C0E-DDC6-DA6E-FAD886AFACF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CC5695D-D4DA-9990-6168-14FE9EA53369}"/>
              </a:ext>
            </a:extLst>
          </p:cNvPr>
          <p:cNvSpPr txBox="1"/>
          <p:nvPr/>
        </p:nvSpPr>
        <p:spPr>
          <a:xfrm>
            <a:off x="1330335" y="1149815"/>
            <a:ext cx="1864809" cy="369332"/>
          </a:xfrm>
          <a:prstGeom prst="rect">
            <a:avLst/>
          </a:prstGeom>
          <a:noFill/>
        </p:spPr>
        <p:txBody>
          <a:bodyPr wrap="square" rtlCol="0">
            <a:spAutoFit/>
          </a:bodyPr>
          <a:lstStyle/>
          <a:p>
            <a:r>
              <a:rPr lang="en-US"/>
              <a:t>Other Graphs</a:t>
            </a:r>
            <a:endParaRPr lang="en-US" dirty="0"/>
          </a:p>
        </p:txBody>
      </p:sp>
      <p:sp>
        <p:nvSpPr>
          <p:cNvPr id="5" name="TextBox 4">
            <a:extLst>
              <a:ext uri="{FF2B5EF4-FFF2-40B4-BE49-F238E27FC236}">
                <a16:creationId xmlns:a16="http://schemas.microsoft.com/office/drawing/2014/main" id="{5053C512-476F-C9E4-CE5E-4323EFE97CDA}"/>
              </a:ext>
            </a:extLst>
          </p:cNvPr>
          <p:cNvSpPr txBox="1"/>
          <p:nvPr/>
        </p:nvSpPr>
        <p:spPr>
          <a:xfrm>
            <a:off x="1330336" y="1626693"/>
            <a:ext cx="9388022" cy="338554"/>
          </a:xfrm>
          <a:prstGeom prst="rect">
            <a:avLst/>
          </a:prstGeom>
          <a:noFill/>
        </p:spPr>
        <p:txBody>
          <a:bodyPr wrap="square" rtlCol="0">
            <a:spAutoFit/>
          </a:bodyPr>
          <a:lstStyle/>
          <a:p>
            <a:pPr algn="l"/>
            <a:r>
              <a:rPr lang="en-US" sz="1600" dirty="0"/>
              <a:t>Graphs to be avoided – Pie chart, Donut chart, Shape charts, 3D charts, complex charts.</a:t>
            </a:r>
          </a:p>
        </p:txBody>
      </p:sp>
      <p:graphicFrame>
        <p:nvGraphicFramePr>
          <p:cNvPr id="7" name="Chart 6">
            <a:extLst>
              <a:ext uri="{FF2B5EF4-FFF2-40B4-BE49-F238E27FC236}">
                <a16:creationId xmlns:a16="http://schemas.microsoft.com/office/drawing/2014/main" id="{07D42B84-9DC1-035D-CE0D-3096814CDD24}"/>
              </a:ext>
            </a:extLst>
          </p:cNvPr>
          <p:cNvGraphicFramePr>
            <a:graphicFrameLocks/>
          </p:cNvGraphicFramePr>
          <p:nvPr>
            <p:extLst>
              <p:ext uri="{D42A27DB-BD31-4B8C-83A1-F6EECF244321}">
                <p14:modId xmlns:p14="http://schemas.microsoft.com/office/powerpoint/2010/main" val="3581196040"/>
              </p:ext>
            </p:extLst>
          </p:nvPr>
        </p:nvGraphicFramePr>
        <p:xfrm>
          <a:off x="848298" y="2549670"/>
          <a:ext cx="5247701" cy="33663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8B11907E-79B0-CAA6-E5D6-ED37F3CF13C8}"/>
              </a:ext>
            </a:extLst>
          </p:cNvPr>
          <p:cNvGraphicFramePr>
            <a:graphicFrameLocks/>
          </p:cNvGraphicFramePr>
          <p:nvPr>
            <p:extLst>
              <p:ext uri="{D42A27DB-BD31-4B8C-83A1-F6EECF244321}">
                <p14:modId xmlns:p14="http://schemas.microsoft.com/office/powerpoint/2010/main" val="2825594985"/>
              </p:ext>
            </p:extLst>
          </p:nvPr>
        </p:nvGraphicFramePr>
        <p:xfrm>
          <a:off x="5676392" y="2467779"/>
          <a:ext cx="5667310" cy="3635565"/>
        </p:xfrm>
        <a:graphic>
          <a:graphicData uri="http://schemas.openxmlformats.org/drawingml/2006/chart">
            <c:chart xmlns:c="http://schemas.openxmlformats.org/drawingml/2006/chart" xmlns:r="http://schemas.openxmlformats.org/officeDocument/2006/relationships" r:id="rId5"/>
          </a:graphicData>
        </a:graphic>
      </p:graphicFrame>
      <p:sp>
        <p:nvSpPr>
          <p:cNvPr id="11" name="Title 3">
            <a:extLst>
              <a:ext uri="{FF2B5EF4-FFF2-40B4-BE49-F238E27FC236}">
                <a16:creationId xmlns:a16="http://schemas.microsoft.com/office/drawing/2014/main" id="{F354FF50-E4E9-0B1C-349C-A1FDB8E25C2A}"/>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Tree>
    <p:extLst>
      <p:ext uri="{BB962C8B-B14F-4D97-AF65-F5344CB8AC3E}">
        <p14:creationId xmlns:p14="http://schemas.microsoft.com/office/powerpoint/2010/main" val="161309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Graphic spid="9"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15AFA-D264-35F0-5697-4E31F410C13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8757315-A516-36DE-5D62-E699931B1072}"/>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FAF04CA6-322A-25B8-533D-040B09608334}"/>
              </a:ext>
            </a:extLst>
          </p:cNvPr>
          <p:cNvSpPr txBox="1">
            <a:spLocks/>
          </p:cNvSpPr>
          <p:nvPr/>
        </p:nvSpPr>
        <p:spPr>
          <a:xfrm>
            <a:off x="2006197" y="225866"/>
            <a:ext cx="758837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Choose appropriate visuals</a:t>
            </a:r>
          </a:p>
        </p:txBody>
      </p:sp>
      <p:sp>
        <p:nvSpPr>
          <p:cNvPr id="4" name="TextBox 3">
            <a:extLst>
              <a:ext uri="{FF2B5EF4-FFF2-40B4-BE49-F238E27FC236}">
                <a16:creationId xmlns:a16="http://schemas.microsoft.com/office/drawing/2014/main" id="{0C8FE3DC-13EA-691D-1730-1B4F83C6190F}"/>
              </a:ext>
            </a:extLst>
          </p:cNvPr>
          <p:cNvSpPr txBox="1"/>
          <p:nvPr/>
        </p:nvSpPr>
        <p:spPr>
          <a:xfrm>
            <a:off x="1330335" y="1149815"/>
            <a:ext cx="1864809" cy="369332"/>
          </a:xfrm>
          <a:prstGeom prst="rect">
            <a:avLst/>
          </a:prstGeom>
          <a:noFill/>
        </p:spPr>
        <p:txBody>
          <a:bodyPr wrap="square" rtlCol="0">
            <a:spAutoFit/>
          </a:bodyPr>
          <a:lstStyle/>
          <a:p>
            <a:r>
              <a:rPr lang="en-US"/>
              <a:t>Other Graphs</a:t>
            </a:r>
            <a:endParaRPr lang="en-US" dirty="0"/>
          </a:p>
        </p:txBody>
      </p:sp>
      <p:sp>
        <p:nvSpPr>
          <p:cNvPr id="5" name="TextBox 4">
            <a:extLst>
              <a:ext uri="{FF2B5EF4-FFF2-40B4-BE49-F238E27FC236}">
                <a16:creationId xmlns:a16="http://schemas.microsoft.com/office/drawing/2014/main" id="{FE5F148A-0B99-6FDC-BA6A-AAC8B84B68EA}"/>
              </a:ext>
            </a:extLst>
          </p:cNvPr>
          <p:cNvSpPr txBox="1"/>
          <p:nvPr/>
        </p:nvSpPr>
        <p:spPr>
          <a:xfrm>
            <a:off x="1330336" y="1626693"/>
            <a:ext cx="9388022" cy="338554"/>
          </a:xfrm>
          <a:prstGeom prst="rect">
            <a:avLst/>
          </a:prstGeom>
          <a:noFill/>
        </p:spPr>
        <p:txBody>
          <a:bodyPr wrap="square" rtlCol="0">
            <a:spAutoFit/>
          </a:bodyPr>
          <a:lstStyle/>
          <a:p>
            <a:pPr algn="l"/>
            <a:r>
              <a:rPr lang="en-US" sz="1600" dirty="0"/>
              <a:t>Graphs to be avoided – Pie chart, Donut chart, Shape charts, 3D charts, complex charts.</a:t>
            </a:r>
          </a:p>
        </p:txBody>
      </p:sp>
      <p:graphicFrame>
        <p:nvGraphicFramePr>
          <p:cNvPr id="3" name="Chart 2">
            <a:extLst>
              <a:ext uri="{FF2B5EF4-FFF2-40B4-BE49-F238E27FC236}">
                <a16:creationId xmlns:a16="http://schemas.microsoft.com/office/drawing/2014/main" id="{3208C98B-1E79-B668-AA3E-9217BC561D34}"/>
              </a:ext>
            </a:extLst>
          </p:cNvPr>
          <p:cNvGraphicFramePr>
            <a:graphicFrameLocks/>
          </p:cNvGraphicFramePr>
          <p:nvPr>
            <p:extLst>
              <p:ext uri="{D42A27DB-BD31-4B8C-83A1-F6EECF244321}">
                <p14:modId xmlns:p14="http://schemas.microsoft.com/office/powerpoint/2010/main" val="4043530949"/>
              </p:ext>
            </p:extLst>
          </p:nvPr>
        </p:nvGraphicFramePr>
        <p:xfrm>
          <a:off x="613885" y="2536947"/>
          <a:ext cx="5482115" cy="32892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C3139117-FE26-80C0-056B-8C265E8D68DC}"/>
              </a:ext>
            </a:extLst>
          </p:cNvPr>
          <p:cNvGraphicFramePr>
            <a:graphicFrameLocks/>
          </p:cNvGraphicFramePr>
          <p:nvPr>
            <p:extLst>
              <p:ext uri="{D42A27DB-BD31-4B8C-83A1-F6EECF244321}">
                <p14:modId xmlns:p14="http://schemas.microsoft.com/office/powerpoint/2010/main" val="2382253043"/>
              </p:ext>
            </p:extLst>
          </p:nvPr>
        </p:nvGraphicFramePr>
        <p:xfrm>
          <a:off x="6096000" y="2549671"/>
          <a:ext cx="5482115" cy="32892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811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3" grpId="0">
        <p:bldAsOne/>
      </p:bldGraphic>
      <p:bldGraphic spid="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9D201-82A7-ECED-DAD8-3FAFE974908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8A36ABC-FE86-07A4-381E-55E4444D3F95}"/>
              </a:ext>
            </a:extLst>
          </p:cNvPr>
          <p:cNvPicPr>
            <a:picLocks noGrp="1" noRot="1" noChangeAspect="1" noMove="1" noResize="1" noEditPoints="1" noAdjustHandles="1" noChangeArrowheads="1" noChangeShapeType="1" noCrop="1"/>
          </p:cNvPicPr>
          <p:nvPr/>
        </p:nvPicPr>
        <p:blipFill>
          <a:blip r:embed="rId2"/>
          <a:stretch>
            <a:fillRect/>
          </a:stretch>
        </p:blipFill>
        <p:spPr>
          <a:xfrm>
            <a:off x="0" y="-12472"/>
            <a:ext cx="12192000" cy="6858000"/>
          </a:xfrm>
          <a:prstGeom prst="rect">
            <a:avLst/>
          </a:prstGeom>
        </p:spPr>
      </p:pic>
      <p:sp>
        <p:nvSpPr>
          <p:cNvPr id="2" name="TextBox 1">
            <a:extLst>
              <a:ext uri="{FF2B5EF4-FFF2-40B4-BE49-F238E27FC236}">
                <a16:creationId xmlns:a16="http://schemas.microsoft.com/office/drawing/2014/main" id="{CCC3050D-787F-CEEE-5528-1F5054956485}"/>
              </a:ext>
            </a:extLst>
          </p:cNvPr>
          <p:cNvSpPr txBox="1"/>
          <p:nvPr/>
        </p:nvSpPr>
        <p:spPr>
          <a:xfrm>
            <a:off x="3600735" y="631785"/>
            <a:ext cx="8332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7E6E6">
                    <a:lumMod val="10000"/>
                  </a:srgbClr>
                </a:solidFill>
                <a:effectLst/>
                <a:uLnTx/>
                <a:uFillTx/>
                <a:latin typeface="Helvetica" panose="020B0604020202020204" pitchFamily="34" charset="0"/>
                <a:ea typeface="+mn-ea"/>
                <a:cs typeface="Helvetica" panose="020B0604020202020204" pitchFamily="34" charset="0"/>
              </a:rPr>
              <a:t>List of International Certifications</a:t>
            </a:r>
          </a:p>
        </p:txBody>
      </p:sp>
      <p:sp>
        <p:nvSpPr>
          <p:cNvPr id="5" name="TextBox 4">
            <a:extLst>
              <a:ext uri="{FF2B5EF4-FFF2-40B4-BE49-F238E27FC236}">
                <a16:creationId xmlns:a16="http://schemas.microsoft.com/office/drawing/2014/main" id="{1F0B2792-3AA7-8B6E-723F-777204977E8F}"/>
              </a:ext>
            </a:extLst>
          </p:cNvPr>
          <p:cNvSpPr txBox="1"/>
          <p:nvPr/>
        </p:nvSpPr>
        <p:spPr>
          <a:xfrm>
            <a:off x="3600735" y="226792"/>
            <a:ext cx="8332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EIF</a:t>
            </a:r>
          </a:p>
        </p:txBody>
      </p:sp>
      <p:pic>
        <p:nvPicPr>
          <p:cNvPr id="3" name="Picture 2">
            <a:extLst>
              <a:ext uri="{FF2B5EF4-FFF2-40B4-BE49-F238E27FC236}">
                <a16:creationId xmlns:a16="http://schemas.microsoft.com/office/drawing/2014/main" id="{31419C86-8741-18C2-5C29-9B5F6DC9BBDF}"/>
              </a:ext>
            </a:extLst>
          </p:cNvPr>
          <p:cNvPicPr>
            <a:picLocks noChangeAspect="1"/>
          </p:cNvPicPr>
          <p:nvPr/>
        </p:nvPicPr>
        <p:blipFill rotWithShape="1">
          <a:blip r:embed="rId3"/>
          <a:srcRect t="12308"/>
          <a:stretch/>
        </p:blipFill>
        <p:spPr>
          <a:xfrm>
            <a:off x="0" y="1596753"/>
            <a:ext cx="12192000" cy="4325340"/>
          </a:xfrm>
          <a:prstGeom prst="rect">
            <a:avLst/>
          </a:prstGeom>
        </p:spPr>
      </p:pic>
    </p:spTree>
    <p:extLst>
      <p:ext uri="{BB962C8B-B14F-4D97-AF65-F5344CB8AC3E}">
        <p14:creationId xmlns:p14="http://schemas.microsoft.com/office/powerpoint/2010/main" val="1845575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15B96-42F1-ADDB-7288-8582D403F99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1212CD66-3277-1023-BCF2-5D63E7FB06DF}"/>
              </a:ext>
            </a:extLst>
          </p:cNvPr>
          <p:cNvSpPr txBox="1">
            <a:spLocks/>
          </p:cNvSpPr>
          <p:nvPr/>
        </p:nvSpPr>
        <p:spPr>
          <a:xfrm>
            <a:off x="2430267" y="225866"/>
            <a:ext cx="709804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Recap what we learned… </a:t>
            </a:r>
          </a:p>
        </p:txBody>
      </p:sp>
      <p:sp>
        <p:nvSpPr>
          <p:cNvPr id="4" name="TextBox 3">
            <a:extLst>
              <a:ext uri="{FF2B5EF4-FFF2-40B4-BE49-F238E27FC236}">
                <a16:creationId xmlns:a16="http://schemas.microsoft.com/office/drawing/2014/main" id="{EE30EC33-516D-0B17-02DF-FDE23DD4C141}"/>
              </a:ext>
            </a:extLst>
          </p:cNvPr>
          <p:cNvSpPr txBox="1"/>
          <p:nvPr/>
        </p:nvSpPr>
        <p:spPr>
          <a:xfrm>
            <a:off x="2092234" y="2521132"/>
            <a:ext cx="8007531"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For one or two numbers – use text.</a:t>
            </a:r>
          </a:p>
          <a:p>
            <a:pPr marL="285750" indent="-285750">
              <a:buFont typeface="Wingdings" panose="05000000000000000000" pitchFamily="2" charset="2"/>
              <a:buChar char="Ø"/>
            </a:pPr>
            <a:r>
              <a:rPr lang="en-US" sz="1800" dirty="0"/>
              <a:t>Tables interact with our verbal system, which means that we read them.</a:t>
            </a:r>
          </a:p>
          <a:p>
            <a:pPr marL="285750" indent="-285750">
              <a:buFont typeface="Wingdings" panose="05000000000000000000" pitchFamily="2" charset="2"/>
              <a:buChar char="Ø"/>
            </a:pPr>
            <a:r>
              <a:rPr lang="en-US" sz="1800" dirty="0"/>
              <a:t>Graphs interact with our visual system, which is faster at processing information.</a:t>
            </a:r>
          </a:p>
          <a:p>
            <a:pPr marL="285750" indent="-285750">
              <a:buFont typeface="Wingdings" panose="05000000000000000000" pitchFamily="2" charset="2"/>
              <a:buChar char="Ø"/>
            </a:pPr>
            <a:r>
              <a:rPr lang="en-US" dirty="0"/>
              <a:t>4 Classifications: Point, Lines, Bars, Area charts</a:t>
            </a:r>
          </a:p>
          <a:p>
            <a:pPr marL="285750" indent="-285750">
              <a:buFont typeface="Wingdings" panose="05000000000000000000" pitchFamily="2" charset="2"/>
              <a:buChar char="Ø"/>
            </a:pPr>
            <a:r>
              <a:rPr lang="en-US" sz="1800" dirty="0"/>
              <a:t>Avoid Pie chart, donut chart, 3D chart, etc.</a:t>
            </a:r>
          </a:p>
          <a:p>
            <a:endParaRPr lang="en-US" sz="1800" dirty="0"/>
          </a:p>
          <a:p>
            <a:endParaRPr lang="en-US" sz="1800" dirty="0"/>
          </a:p>
          <a:p>
            <a:endParaRPr lang="en-US" dirty="0"/>
          </a:p>
        </p:txBody>
      </p:sp>
    </p:spTree>
    <p:extLst>
      <p:ext uri="{BB962C8B-B14F-4D97-AF65-F5344CB8AC3E}">
        <p14:creationId xmlns:p14="http://schemas.microsoft.com/office/powerpoint/2010/main" val="3995613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D0CD-FE44-3974-87E3-9A284A1CD1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92BA8A-1110-B0F9-BBB9-373E646E884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CFDACF87-C23A-C698-13DB-8583CC203FAA}"/>
              </a:ext>
            </a:extLst>
          </p:cNvPr>
          <p:cNvSpPr txBox="1">
            <a:spLocks/>
          </p:cNvSpPr>
          <p:nvPr/>
        </p:nvSpPr>
        <p:spPr>
          <a:xfrm>
            <a:off x="2338827" y="3020798"/>
            <a:ext cx="709804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Exercise – Choose appropriate visual</a:t>
            </a:r>
          </a:p>
        </p:txBody>
      </p:sp>
    </p:spTree>
    <p:extLst>
      <p:ext uri="{BB962C8B-B14F-4D97-AF65-F5344CB8AC3E}">
        <p14:creationId xmlns:p14="http://schemas.microsoft.com/office/powerpoint/2010/main" val="723496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E4036-A59E-13EC-3558-B390AC92C6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50D2A87C-5034-0C27-2118-312CFB9285E9}"/>
              </a:ext>
            </a:extLst>
          </p:cNvPr>
          <p:cNvSpPr txBox="1">
            <a:spLocks/>
          </p:cNvSpPr>
          <p:nvPr/>
        </p:nvSpPr>
        <p:spPr>
          <a:xfrm>
            <a:off x="3364009" y="2612597"/>
            <a:ext cx="5463982"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Tree>
    <p:extLst>
      <p:ext uri="{BB962C8B-B14F-4D97-AF65-F5344CB8AC3E}">
        <p14:creationId xmlns:p14="http://schemas.microsoft.com/office/powerpoint/2010/main" val="51080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AC61E-AB4C-C07B-1F0D-004C04B7196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B88B3EF-E40C-F797-3D66-E55B1EE95AF0}"/>
              </a:ext>
            </a:extLst>
          </p:cNvPr>
          <p:cNvSpPr/>
          <p:nvPr/>
        </p:nvSpPr>
        <p:spPr>
          <a:xfrm>
            <a:off x="2695074" y="1619480"/>
            <a:ext cx="7055318" cy="39220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5C5CF00-B98A-5E63-9463-DCF5266EEA05}"/>
              </a:ext>
            </a:extLst>
          </p:cNvPr>
          <p:cNvCxnSpPr/>
          <p:nvPr/>
        </p:nvCxnSpPr>
        <p:spPr>
          <a:xfrm>
            <a:off x="3536414" y="1949986"/>
            <a:ext cx="0" cy="30516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00866B0-17F9-0454-8F0E-DA8D1C5E396E}"/>
              </a:ext>
            </a:extLst>
          </p:cNvPr>
          <p:cNvCxnSpPr/>
          <p:nvPr/>
        </p:nvCxnSpPr>
        <p:spPr>
          <a:xfrm>
            <a:off x="3536414" y="5001658"/>
            <a:ext cx="53541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B317462C-02DD-6672-F48D-1711159C6A65}"/>
              </a:ext>
            </a:extLst>
          </p:cNvPr>
          <p:cNvGrpSpPr/>
          <p:nvPr/>
        </p:nvGrpSpPr>
        <p:grpSpPr>
          <a:xfrm>
            <a:off x="3811835" y="5086905"/>
            <a:ext cx="3877935" cy="371709"/>
            <a:chOff x="3811835" y="5086905"/>
            <a:chExt cx="3877935" cy="371709"/>
          </a:xfrm>
        </p:grpSpPr>
        <p:sp>
          <p:nvSpPr>
            <p:cNvPr id="8" name="TextBox 7">
              <a:extLst>
                <a:ext uri="{FF2B5EF4-FFF2-40B4-BE49-F238E27FC236}">
                  <a16:creationId xmlns:a16="http://schemas.microsoft.com/office/drawing/2014/main" id="{ABAF7F38-E447-BA12-E72D-D721BD07D108}"/>
                </a:ext>
              </a:extLst>
            </p:cNvPr>
            <p:cNvSpPr txBox="1"/>
            <p:nvPr/>
          </p:nvSpPr>
          <p:spPr>
            <a:xfrm>
              <a:off x="3811835" y="5086905"/>
              <a:ext cx="760164" cy="369332"/>
            </a:xfrm>
            <a:prstGeom prst="rect">
              <a:avLst/>
            </a:prstGeom>
            <a:noFill/>
          </p:spPr>
          <p:txBody>
            <a:bodyPr wrap="square" rtlCol="0">
              <a:spAutoFit/>
            </a:bodyPr>
            <a:lstStyle/>
            <a:p>
              <a:r>
                <a:rPr lang="en-US"/>
                <a:t>JAN</a:t>
              </a:r>
              <a:endParaRPr lang="en-US" dirty="0"/>
            </a:p>
          </p:txBody>
        </p:sp>
        <p:sp>
          <p:nvSpPr>
            <p:cNvPr id="9" name="TextBox 8">
              <a:extLst>
                <a:ext uri="{FF2B5EF4-FFF2-40B4-BE49-F238E27FC236}">
                  <a16:creationId xmlns:a16="http://schemas.microsoft.com/office/drawing/2014/main" id="{97AF625A-1D9B-2387-36D0-359BF60B1FC1}"/>
                </a:ext>
              </a:extLst>
            </p:cNvPr>
            <p:cNvSpPr txBox="1"/>
            <p:nvPr/>
          </p:nvSpPr>
          <p:spPr>
            <a:xfrm>
              <a:off x="4594030" y="5086905"/>
              <a:ext cx="760164" cy="369332"/>
            </a:xfrm>
            <a:prstGeom prst="rect">
              <a:avLst/>
            </a:prstGeom>
            <a:noFill/>
          </p:spPr>
          <p:txBody>
            <a:bodyPr wrap="square" rtlCol="0">
              <a:spAutoFit/>
            </a:bodyPr>
            <a:lstStyle/>
            <a:p>
              <a:r>
                <a:rPr lang="en-US" dirty="0"/>
                <a:t>FEB</a:t>
              </a:r>
            </a:p>
          </p:txBody>
        </p:sp>
        <p:sp>
          <p:nvSpPr>
            <p:cNvPr id="10" name="TextBox 9">
              <a:extLst>
                <a:ext uri="{FF2B5EF4-FFF2-40B4-BE49-F238E27FC236}">
                  <a16:creationId xmlns:a16="http://schemas.microsoft.com/office/drawing/2014/main" id="{374936CC-A5A2-CA34-17F9-7C297E74518A}"/>
                </a:ext>
              </a:extLst>
            </p:cNvPr>
            <p:cNvSpPr txBox="1"/>
            <p:nvPr/>
          </p:nvSpPr>
          <p:spPr>
            <a:xfrm>
              <a:off x="5409278" y="5086905"/>
              <a:ext cx="760164" cy="369332"/>
            </a:xfrm>
            <a:prstGeom prst="rect">
              <a:avLst/>
            </a:prstGeom>
            <a:noFill/>
          </p:spPr>
          <p:txBody>
            <a:bodyPr wrap="square" rtlCol="0">
              <a:spAutoFit/>
            </a:bodyPr>
            <a:lstStyle/>
            <a:p>
              <a:r>
                <a:rPr lang="en-US"/>
                <a:t>MAR</a:t>
              </a:r>
              <a:endParaRPr lang="en-US" dirty="0"/>
            </a:p>
          </p:txBody>
        </p:sp>
        <p:sp>
          <p:nvSpPr>
            <p:cNvPr id="11" name="TextBox 10">
              <a:extLst>
                <a:ext uri="{FF2B5EF4-FFF2-40B4-BE49-F238E27FC236}">
                  <a16:creationId xmlns:a16="http://schemas.microsoft.com/office/drawing/2014/main" id="{4A82ECE1-996A-07F9-BF22-3E34FD3D791D}"/>
                </a:ext>
              </a:extLst>
            </p:cNvPr>
            <p:cNvSpPr txBox="1"/>
            <p:nvPr/>
          </p:nvSpPr>
          <p:spPr>
            <a:xfrm>
              <a:off x="6169442" y="5089282"/>
              <a:ext cx="760164" cy="369332"/>
            </a:xfrm>
            <a:prstGeom prst="rect">
              <a:avLst/>
            </a:prstGeom>
            <a:noFill/>
          </p:spPr>
          <p:txBody>
            <a:bodyPr wrap="square" rtlCol="0">
              <a:spAutoFit/>
            </a:bodyPr>
            <a:lstStyle/>
            <a:p>
              <a:r>
                <a:rPr lang="en-US"/>
                <a:t>APR</a:t>
              </a:r>
              <a:endParaRPr lang="en-US" dirty="0"/>
            </a:p>
          </p:txBody>
        </p:sp>
        <p:sp>
          <p:nvSpPr>
            <p:cNvPr id="12" name="TextBox 11">
              <a:extLst>
                <a:ext uri="{FF2B5EF4-FFF2-40B4-BE49-F238E27FC236}">
                  <a16:creationId xmlns:a16="http://schemas.microsoft.com/office/drawing/2014/main" id="{EB173C1C-09C1-CF39-4C3B-0B0B0BB021F4}"/>
                </a:ext>
              </a:extLst>
            </p:cNvPr>
            <p:cNvSpPr txBox="1"/>
            <p:nvPr/>
          </p:nvSpPr>
          <p:spPr>
            <a:xfrm>
              <a:off x="6929606" y="5086905"/>
              <a:ext cx="760164" cy="369332"/>
            </a:xfrm>
            <a:prstGeom prst="rect">
              <a:avLst/>
            </a:prstGeom>
            <a:noFill/>
          </p:spPr>
          <p:txBody>
            <a:bodyPr wrap="square" rtlCol="0">
              <a:spAutoFit/>
            </a:bodyPr>
            <a:lstStyle/>
            <a:p>
              <a:r>
                <a:rPr lang="en-US"/>
                <a:t>MAY</a:t>
              </a:r>
              <a:endParaRPr lang="en-US" dirty="0"/>
            </a:p>
          </p:txBody>
        </p:sp>
      </p:grpSp>
      <p:sp>
        <p:nvSpPr>
          <p:cNvPr id="13" name="TextBox 12">
            <a:extLst>
              <a:ext uri="{FF2B5EF4-FFF2-40B4-BE49-F238E27FC236}">
                <a16:creationId xmlns:a16="http://schemas.microsoft.com/office/drawing/2014/main" id="{AE450E27-B1FF-553C-E5DE-B7FC4FF35C5B}"/>
              </a:ext>
            </a:extLst>
          </p:cNvPr>
          <p:cNvSpPr txBox="1"/>
          <p:nvPr/>
        </p:nvSpPr>
        <p:spPr>
          <a:xfrm>
            <a:off x="3037258" y="2010821"/>
            <a:ext cx="471614" cy="3139321"/>
          </a:xfrm>
          <a:prstGeom prst="rect">
            <a:avLst/>
          </a:prstGeom>
          <a:noFill/>
        </p:spPr>
        <p:txBody>
          <a:bodyPr wrap="square" rtlCol="0">
            <a:spAutoFit/>
          </a:bodyPr>
          <a:lstStyle/>
          <a:p>
            <a:r>
              <a:rPr lang="en-US" dirty="0"/>
              <a:t>10</a:t>
            </a:r>
          </a:p>
          <a:p>
            <a:r>
              <a:rPr lang="en-US" dirty="0"/>
              <a:t>9</a:t>
            </a:r>
          </a:p>
          <a:p>
            <a:r>
              <a:rPr lang="en-US" dirty="0"/>
              <a:t>8</a:t>
            </a:r>
          </a:p>
          <a:p>
            <a:r>
              <a:rPr lang="en-US" dirty="0"/>
              <a:t>7</a:t>
            </a:r>
          </a:p>
          <a:p>
            <a:r>
              <a:rPr lang="en-US" dirty="0"/>
              <a:t>6</a:t>
            </a:r>
          </a:p>
          <a:p>
            <a:r>
              <a:rPr lang="en-US" dirty="0"/>
              <a:t>5</a:t>
            </a:r>
          </a:p>
          <a:p>
            <a:r>
              <a:rPr lang="en-US" dirty="0"/>
              <a:t>4</a:t>
            </a:r>
          </a:p>
          <a:p>
            <a:r>
              <a:rPr lang="en-US" dirty="0"/>
              <a:t>3</a:t>
            </a:r>
          </a:p>
          <a:p>
            <a:r>
              <a:rPr lang="en-US" dirty="0"/>
              <a:t>2</a:t>
            </a:r>
          </a:p>
          <a:p>
            <a:r>
              <a:rPr lang="en-US" dirty="0"/>
              <a:t>1</a:t>
            </a:r>
          </a:p>
          <a:p>
            <a:r>
              <a:rPr lang="en-US" dirty="0"/>
              <a:t>0</a:t>
            </a:r>
          </a:p>
        </p:txBody>
      </p:sp>
      <p:sp>
        <p:nvSpPr>
          <p:cNvPr id="41" name="Rectangle 40">
            <a:extLst>
              <a:ext uri="{FF2B5EF4-FFF2-40B4-BE49-F238E27FC236}">
                <a16:creationId xmlns:a16="http://schemas.microsoft.com/office/drawing/2014/main" id="{1364C9FB-A158-32C2-9E45-15F0876BB6EF}"/>
              </a:ext>
            </a:extLst>
          </p:cNvPr>
          <p:cNvSpPr/>
          <p:nvPr/>
        </p:nvSpPr>
        <p:spPr>
          <a:xfrm>
            <a:off x="3545843" y="2096067"/>
            <a:ext cx="4244337" cy="290318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BBE1B22-8AEE-E297-BBB1-FF335BA1560A}"/>
              </a:ext>
            </a:extLst>
          </p:cNvPr>
          <p:cNvGrpSpPr/>
          <p:nvPr/>
        </p:nvGrpSpPr>
        <p:grpSpPr>
          <a:xfrm>
            <a:off x="3536414" y="2246363"/>
            <a:ext cx="3773274" cy="2215470"/>
            <a:chOff x="3536414" y="2246363"/>
            <a:chExt cx="3773274" cy="2215470"/>
          </a:xfrm>
        </p:grpSpPr>
        <p:cxnSp>
          <p:nvCxnSpPr>
            <p:cNvPr id="15" name="Straight Connector 14">
              <a:extLst>
                <a:ext uri="{FF2B5EF4-FFF2-40B4-BE49-F238E27FC236}">
                  <a16:creationId xmlns:a16="http://schemas.microsoft.com/office/drawing/2014/main" id="{9E52A9BC-2ACA-FCD5-061F-A2BD081172C2}"/>
                </a:ext>
              </a:extLst>
            </p:cNvPr>
            <p:cNvCxnSpPr>
              <a:cxnSpLocks/>
            </p:cNvCxnSpPr>
            <p:nvPr/>
          </p:nvCxnSpPr>
          <p:spPr>
            <a:xfrm flipV="1">
              <a:off x="3536414" y="3955982"/>
              <a:ext cx="515822" cy="5058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C0D5F52-28C0-5D7A-ADD8-25605042C4FF}"/>
                </a:ext>
              </a:extLst>
            </p:cNvPr>
            <p:cNvCxnSpPr/>
            <p:nvPr/>
          </p:nvCxnSpPr>
          <p:spPr>
            <a:xfrm>
              <a:off x="4052236" y="3955983"/>
              <a:ext cx="7315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3C87157-B633-BAC2-F8E9-BFF03AB08733}"/>
                </a:ext>
              </a:extLst>
            </p:cNvPr>
            <p:cNvCxnSpPr/>
            <p:nvPr/>
          </p:nvCxnSpPr>
          <p:spPr>
            <a:xfrm flipV="1">
              <a:off x="4783756" y="3580481"/>
              <a:ext cx="808522" cy="375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113A1AC-029B-5672-0307-96ABC95FF57F}"/>
                </a:ext>
              </a:extLst>
            </p:cNvPr>
            <p:cNvCxnSpPr/>
            <p:nvPr/>
          </p:nvCxnSpPr>
          <p:spPr>
            <a:xfrm flipV="1">
              <a:off x="5587929" y="3429000"/>
              <a:ext cx="803246" cy="151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59B4DD8-1EFF-2BB4-EF10-C64EC30BF37F}"/>
                </a:ext>
              </a:extLst>
            </p:cNvPr>
            <p:cNvCxnSpPr/>
            <p:nvPr/>
          </p:nvCxnSpPr>
          <p:spPr>
            <a:xfrm flipV="1">
              <a:off x="6391175" y="2618072"/>
              <a:ext cx="683393" cy="810928"/>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E8614E0-78A1-1CEA-EBBE-B5F31F84CE89}"/>
                </a:ext>
              </a:extLst>
            </p:cNvPr>
            <p:cNvSpPr txBox="1"/>
            <p:nvPr/>
          </p:nvSpPr>
          <p:spPr>
            <a:xfrm>
              <a:off x="3811835" y="3580481"/>
              <a:ext cx="45610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FB6B7FDC-A527-4DF7-F962-C384CF6467F5}"/>
                </a:ext>
              </a:extLst>
            </p:cNvPr>
            <p:cNvSpPr txBox="1"/>
            <p:nvPr/>
          </p:nvSpPr>
          <p:spPr>
            <a:xfrm>
              <a:off x="4609503" y="3416158"/>
              <a:ext cx="45610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D87F1774-2E02-548D-ED67-05B371BB176D}"/>
                </a:ext>
              </a:extLst>
            </p:cNvPr>
            <p:cNvSpPr txBox="1"/>
            <p:nvPr/>
          </p:nvSpPr>
          <p:spPr>
            <a:xfrm>
              <a:off x="5496248" y="3106490"/>
              <a:ext cx="45610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8875A22C-5B42-5C63-0E4B-D6DC849DECAC}"/>
                </a:ext>
              </a:extLst>
            </p:cNvPr>
            <p:cNvSpPr txBox="1"/>
            <p:nvPr/>
          </p:nvSpPr>
          <p:spPr>
            <a:xfrm>
              <a:off x="6853588" y="2246363"/>
              <a:ext cx="456100" cy="369332"/>
            </a:xfrm>
            <a:prstGeom prst="rect">
              <a:avLst/>
            </a:prstGeom>
            <a:noFill/>
          </p:spPr>
          <p:txBody>
            <a:bodyPr wrap="square" rtlCol="0">
              <a:spAutoFit/>
            </a:bodyPr>
            <a:lstStyle/>
            <a:p>
              <a:r>
                <a:rPr lang="en-US" dirty="0"/>
                <a:t>x</a:t>
              </a:r>
            </a:p>
          </p:txBody>
        </p:sp>
        <p:sp>
          <p:nvSpPr>
            <p:cNvPr id="33" name="Oval 32">
              <a:extLst>
                <a:ext uri="{FF2B5EF4-FFF2-40B4-BE49-F238E27FC236}">
                  <a16:creationId xmlns:a16="http://schemas.microsoft.com/office/drawing/2014/main" id="{90571281-4150-FBDD-EA89-5C67C2179CDC}"/>
                </a:ext>
              </a:extLst>
            </p:cNvPr>
            <p:cNvSpPr/>
            <p:nvPr/>
          </p:nvSpPr>
          <p:spPr>
            <a:xfrm>
              <a:off x="3965333" y="3908505"/>
              <a:ext cx="160166" cy="160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7CB85A0-89D6-1B30-CACB-6EEC5D02C41C}"/>
                </a:ext>
              </a:extLst>
            </p:cNvPr>
            <p:cNvSpPr/>
            <p:nvPr/>
          </p:nvSpPr>
          <p:spPr>
            <a:xfrm>
              <a:off x="4677387" y="3870736"/>
              <a:ext cx="160166" cy="160166"/>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4FB83B3-3379-375B-1765-F88A7A868FA9}"/>
                </a:ext>
              </a:extLst>
            </p:cNvPr>
            <p:cNvSpPr/>
            <p:nvPr/>
          </p:nvSpPr>
          <p:spPr>
            <a:xfrm>
              <a:off x="5507846" y="3500399"/>
              <a:ext cx="160166" cy="160166"/>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406439B-A61F-4C9D-B8FC-2371A6D06403}"/>
                </a:ext>
              </a:extLst>
            </p:cNvPr>
            <p:cNvSpPr/>
            <p:nvPr/>
          </p:nvSpPr>
          <p:spPr>
            <a:xfrm>
              <a:off x="6290817" y="3315656"/>
              <a:ext cx="160166" cy="160166"/>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CD93333-2AC7-C9F2-8DCF-DB8695B51E6E}"/>
                </a:ext>
              </a:extLst>
            </p:cNvPr>
            <p:cNvSpPr/>
            <p:nvPr/>
          </p:nvSpPr>
          <p:spPr>
            <a:xfrm>
              <a:off x="6951879" y="2559023"/>
              <a:ext cx="160166" cy="16016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7A954B89-D39F-2C3A-0B14-ABDDB45ECAA7}"/>
              </a:ext>
            </a:extLst>
          </p:cNvPr>
          <p:cNvSpPr txBox="1"/>
          <p:nvPr/>
        </p:nvSpPr>
        <p:spPr>
          <a:xfrm>
            <a:off x="7787640" y="2369820"/>
            <a:ext cx="1645920" cy="1200329"/>
          </a:xfrm>
          <a:prstGeom prst="rect">
            <a:avLst/>
          </a:prstGeom>
          <a:noFill/>
        </p:spPr>
        <p:txBody>
          <a:bodyPr wrap="square" rtlCol="0">
            <a:spAutoFit/>
          </a:bodyPr>
          <a:lstStyle/>
          <a:p>
            <a:r>
              <a:rPr lang="en-US" dirty="0"/>
              <a:t>Text1</a:t>
            </a:r>
          </a:p>
          <a:p>
            <a:r>
              <a:rPr lang="en-US" dirty="0"/>
              <a:t>Text 2</a:t>
            </a:r>
          </a:p>
          <a:p>
            <a:r>
              <a:rPr lang="en-US" dirty="0"/>
              <a:t>Text 3</a:t>
            </a:r>
          </a:p>
          <a:p>
            <a:r>
              <a:rPr lang="en-US" dirty="0"/>
              <a:t>Text 4</a:t>
            </a:r>
          </a:p>
        </p:txBody>
      </p:sp>
      <p:sp>
        <p:nvSpPr>
          <p:cNvPr id="43" name="Title 3">
            <a:extLst>
              <a:ext uri="{FF2B5EF4-FFF2-40B4-BE49-F238E27FC236}">
                <a16:creationId xmlns:a16="http://schemas.microsoft.com/office/drawing/2014/main" id="{B81EF32E-1D08-18D2-CCEA-BA1600415408}"/>
              </a:ext>
            </a:extLst>
          </p:cNvPr>
          <p:cNvSpPr txBox="1">
            <a:spLocks/>
          </p:cNvSpPr>
          <p:nvPr/>
        </p:nvSpPr>
        <p:spPr>
          <a:xfrm>
            <a:off x="1330336" y="225866"/>
            <a:ext cx="9531330" cy="8164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Every single element is a cognitive load on your audience</a:t>
            </a:r>
          </a:p>
        </p:txBody>
      </p:sp>
    </p:spTree>
    <p:extLst>
      <p:ext uri="{BB962C8B-B14F-4D97-AF65-F5344CB8AC3E}">
        <p14:creationId xmlns:p14="http://schemas.microsoft.com/office/powerpoint/2010/main" val="8816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41" grpId="0" animBg="1"/>
      <p:bldP spid="40"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0ED088C-F02E-9593-9E3A-E3405830137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742BFC2-6DD1-213A-989A-0A1F878609C1}"/>
              </a:ext>
            </a:extLst>
          </p:cNvPr>
          <p:cNvSpPr txBox="1"/>
          <p:nvPr/>
        </p:nvSpPr>
        <p:spPr>
          <a:xfrm>
            <a:off x="2060294" y="1300388"/>
            <a:ext cx="4687261" cy="369332"/>
          </a:xfrm>
          <a:prstGeom prst="rect">
            <a:avLst/>
          </a:prstGeom>
          <a:noFill/>
        </p:spPr>
        <p:txBody>
          <a:bodyPr wrap="square" rtlCol="0">
            <a:spAutoFit/>
          </a:bodyPr>
          <a:lstStyle/>
          <a:p>
            <a:r>
              <a:rPr lang="en-US" dirty="0"/>
              <a:t>Gestalt’s Principles of Visual Perception</a:t>
            </a:r>
          </a:p>
        </p:txBody>
      </p:sp>
      <p:sp>
        <p:nvSpPr>
          <p:cNvPr id="4" name="Oval 3">
            <a:extLst>
              <a:ext uri="{FF2B5EF4-FFF2-40B4-BE49-F238E27FC236}">
                <a16:creationId xmlns:a16="http://schemas.microsoft.com/office/drawing/2014/main" id="{6FE5C2E6-4310-2933-5934-8DABAC963827}"/>
              </a:ext>
            </a:extLst>
          </p:cNvPr>
          <p:cNvSpPr/>
          <p:nvPr/>
        </p:nvSpPr>
        <p:spPr>
          <a:xfrm>
            <a:off x="507376" y="3566654"/>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Proximity</a:t>
            </a:r>
          </a:p>
        </p:txBody>
      </p:sp>
      <p:sp>
        <p:nvSpPr>
          <p:cNvPr id="5" name="Oval 4">
            <a:extLst>
              <a:ext uri="{FF2B5EF4-FFF2-40B4-BE49-F238E27FC236}">
                <a16:creationId xmlns:a16="http://schemas.microsoft.com/office/drawing/2014/main" id="{3F679700-5519-FBEE-0570-D6A713404283}"/>
              </a:ext>
            </a:extLst>
          </p:cNvPr>
          <p:cNvSpPr/>
          <p:nvPr/>
        </p:nvSpPr>
        <p:spPr>
          <a:xfrm>
            <a:off x="2356273" y="4481054"/>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a:t>Similarity</a:t>
            </a:r>
            <a:endParaRPr lang="en-US" sz="1500" dirty="0"/>
          </a:p>
        </p:txBody>
      </p:sp>
      <p:sp>
        <p:nvSpPr>
          <p:cNvPr id="6" name="Oval 5">
            <a:extLst>
              <a:ext uri="{FF2B5EF4-FFF2-40B4-BE49-F238E27FC236}">
                <a16:creationId xmlns:a16="http://schemas.microsoft.com/office/drawing/2014/main" id="{0EFFD4AE-8D66-5DF7-FC61-881361C9640D}"/>
              </a:ext>
            </a:extLst>
          </p:cNvPr>
          <p:cNvSpPr/>
          <p:nvPr/>
        </p:nvSpPr>
        <p:spPr>
          <a:xfrm>
            <a:off x="4205170" y="340450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Enclosure</a:t>
            </a:r>
          </a:p>
        </p:txBody>
      </p:sp>
      <p:sp>
        <p:nvSpPr>
          <p:cNvPr id="7" name="Oval 6">
            <a:extLst>
              <a:ext uri="{FF2B5EF4-FFF2-40B4-BE49-F238E27FC236}">
                <a16:creationId xmlns:a16="http://schemas.microsoft.com/office/drawing/2014/main" id="{C154F105-EB4D-FB04-B012-70B453D1E7CD}"/>
              </a:ext>
            </a:extLst>
          </p:cNvPr>
          <p:cNvSpPr/>
          <p:nvPr/>
        </p:nvSpPr>
        <p:spPr>
          <a:xfrm>
            <a:off x="6185789" y="4481054"/>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Closure</a:t>
            </a:r>
          </a:p>
        </p:txBody>
      </p:sp>
      <p:sp>
        <p:nvSpPr>
          <p:cNvPr id="8" name="Oval 7">
            <a:extLst>
              <a:ext uri="{FF2B5EF4-FFF2-40B4-BE49-F238E27FC236}">
                <a16:creationId xmlns:a16="http://schemas.microsoft.com/office/drawing/2014/main" id="{31E5E7E4-DCD5-C012-84A9-114786A548A9}"/>
              </a:ext>
            </a:extLst>
          </p:cNvPr>
          <p:cNvSpPr/>
          <p:nvPr/>
        </p:nvSpPr>
        <p:spPr>
          <a:xfrm>
            <a:off x="8009710" y="340450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Continuity</a:t>
            </a:r>
          </a:p>
        </p:txBody>
      </p:sp>
      <p:sp>
        <p:nvSpPr>
          <p:cNvPr id="9" name="Oval 8">
            <a:extLst>
              <a:ext uri="{FF2B5EF4-FFF2-40B4-BE49-F238E27FC236}">
                <a16:creationId xmlns:a16="http://schemas.microsoft.com/office/drawing/2014/main" id="{E946F7A3-87D2-75F8-80DC-71FCA5B2C1B6}"/>
              </a:ext>
            </a:extLst>
          </p:cNvPr>
          <p:cNvSpPr/>
          <p:nvPr/>
        </p:nvSpPr>
        <p:spPr>
          <a:xfrm>
            <a:off x="9886639" y="4481054"/>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Connection</a:t>
            </a:r>
          </a:p>
        </p:txBody>
      </p:sp>
      <p:cxnSp>
        <p:nvCxnSpPr>
          <p:cNvPr id="11" name="Straight Arrow Connector 10">
            <a:extLst>
              <a:ext uri="{FF2B5EF4-FFF2-40B4-BE49-F238E27FC236}">
                <a16:creationId xmlns:a16="http://schemas.microsoft.com/office/drawing/2014/main" id="{71ACF299-497D-0058-8682-22CD0C172D84}"/>
              </a:ext>
            </a:extLst>
          </p:cNvPr>
          <p:cNvCxnSpPr>
            <a:cxnSpLocks/>
            <a:stCxn id="4" idx="6"/>
            <a:endCxn id="5" idx="1"/>
          </p:cNvCxnSpPr>
          <p:nvPr/>
        </p:nvCxnSpPr>
        <p:spPr>
          <a:xfrm>
            <a:off x="2153296" y="4023854"/>
            <a:ext cx="444016" cy="5911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44B2DC1-FC37-37EE-3FCB-44DA6D0EBCBB}"/>
              </a:ext>
            </a:extLst>
          </p:cNvPr>
          <p:cNvCxnSpPr>
            <a:stCxn id="5" idx="7"/>
            <a:endCxn id="6" idx="2"/>
          </p:cNvCxnSpPr>
          <p:nvPr/>
        </p:nvCxnSpPr>
        <p:spPr>
          <a:xfrm flipV="1">
            <a:off x="3761154" y="3861702"/>
            <a:ext cx="444016" cy="753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79A4B08-77F8-8930-63DB-E7E4143A3292}"/>
              </a:ext>
            </a:extLst>
          </p:cNvPr>
          <p:cNvCxnSpPr>
            <a:cxnSpLocks/>
            <a:stCxn id="6" idx="6"/>
            <a:endCxn id="7" idx="1"/>
          </p:cNvCxnSpPr>
          <p:nvPr/>
        </p:nvCxnSpPr>
        <p:spPr>
          <a:xfrm>
            <a:off x="5851090" y="3861702"/>
            <a:ext cx="575738" cy="753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24B3ADA-2B49-D148-AC2F-07AF15E44E19}"/>
              </a:ext>
            </a:extLst>
          </p:cNvPr>
          <p:cNvCxnSpPr>
            <a:cxnSpLocks/>
            <a:stCxn id="7" idx="7"/>
            <a:endCxn id="8" idx="2"/>
          </p:cNvCxnSpPr>
          <p:nvPr/>
        </p:nvCxnSpPr>
        <p:spPr>
          <a:xfrm flipV="1">
            <a:off x="7590670" y="3861702"/>
            <a:ext cx="419040" cy="753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8146BF8-47CF-786D-FC7E-492FDFF652B2}"/>
              </a:ext>
            </a:extLst>
          </p:cNvPr>
          <p:cNvCxnSpPr>
            <a:cxnSpLocks/>
            <a:stCxn id="8" idx="6"/>
            <a:endCxn id="9" idx="1"/>
          </p:cNvCxnSpPr>
          <p:nvPr/>
        </p:nvCxnSpPr>
        <p:spPr>
          <a:xfrm>
            <a:off x="9655630" y="3861702"/>
            <a:ext cx="472048" cy="753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65EC3A9-9B5A-6D5C-70B6-C9DD01859CD4}"/>
              </a:ext>
            </a:extLst>
          </p:cNvPr>
          <p:cNvSpPr txBox="1"/>
          <p:nvPr/>
        </p:nvSpPr>
        <p:spPr>
          <a:xfrm>
            <a:off x="2060294" y="1886673"/>
            <a:ext cx="829904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It helps you understand how your audience sees and allows you to identify and remove unnecessary visual.</a:t>
            </a:r>
          </a:p>
        </p:txBody>
      </p:sp>
      <p:sp>
        <p:nvSpPr>
          <p:cNvPr id="26" name="Title 3">
            <a:extLst>
              <a:ext uri="{FF2B5EF4-FFF2-40B4-BE49-F238E27FC236}">
                <a16:creationId xmlns:a16="http://schemas.microsoft.com/office/drawing/2014/main" id="{63F35BC7-0DC5-207E-06C3-B034BDFAEBCE}"/>
              </a:ext>
            </a:extLst>
          </p:cNvPr>
          <p:cNvSpPr txBox="1">
            <a:spLocks/>
          </p:cNvSpPr>
          <p:nvPr/>
        </p:nvSpPr>
        <p:spPr>
          <a:xfrm>
            <a:off x="2334543" y="217727"/>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Tree>
    <p:extLst>
      <p:ext uri="{BB962C8B-B14F-4D97-AF65-F5344CB8AC3E}">
        <p14:creationId xmlns:p14="http://schemas.microsoft.com/office/powerpoint/2010/main" val="127443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523FA-E9E7-5DDC-0D68-E8E8F9B3490F}"/>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33EC20AB-85DC-23CF-44F0-639F0D5D860E}"/>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BBBC7DA-A6DE-41B7-5202-E9C43904D6BE}"/>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9C8D1373-55CD-675F-EE99-006A95C5D35E}"/>
              </a:ext>
            </a:extLst>
          </p:cNvPr>
          <p:cNvSpPr/>
          <p:nvPr/>
        </p:nvSpPr>
        <p:spPr>
          <a:xfrm>
            <a:off x="1130888" y="2446147"/>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Proximity</a:t>
            </a:r>
          </a:p>
        </p:txBody>
      </p:sp>
      <p:grpSp>
        <p:nvGrpSpPr>
          <p:cNvPr id="2" name="Group 1">
            <a:extLst>
              <a:ext uri="{FF2B5EF4-FFF2-40B4-BE49-F238E27FC236}">
                <a16:creationId xmlns:a16="http://schemas.microsoft.com/office/drawing/2014/main" id="{F32FD97A-5FE0-A706-D9FB-C9863DE75227}"/>
              </a:ext>
            </a:extLst>
          </p:cNvPr>
          <p:cNvGrpSpPr/>
          <p:nvPr/>
        </p:nvGrpSpPr>
        <p:grpSpPr>
          <a:xfrm>
            <a:off x="3212557" y="2009246"/>
            <a:ext cx="1812471" cy="1812471"/>
            <a:chOff x="3212557" y="2009246"/>
            <a:chExt cx="1812471" cy="1812471"/>
          </a:xfrm>
        </p:grpSpPr>
        <p:sp>
          <p:nvSpPr>
            <p:cNvPr id="10" name="Rectangle 9">
              <a:extLst>
                <a:ext uri="{FF2B5EF4-FFF2-40B4-BE49-F238E27FC236}">
                  <a16:creationId xmlns:a16="http://schemas.microsoft.com/office/drawing/2014/main" id="{A5CE0860-E89E-8B44-079E-D7C994DFD92F}"/>
                </a:ext>
              </a:extLst>
            </p:cNvPr>
            <p:cNvSpPr/>
            <p:nvPr/>
          </p:nvSpPr>
          <p:spPr>
            <a:xfrm>
              <a:off x="3212557" y="2009246"/>
              <a:ext cx="1812471" cy="181247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981AB9E-2256-F68B-F131-2AF9F0E33B63}"/>
                </a:ext>
              </a:extLst>
            </p:cNvPr>
            <p:cNvSpPr/>
            <p:nvPr/>
          </p:nvSpPr>
          <p:spPr>
            <a:xfrm>
              <a:off x="3506472" y="2514600"/>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24991F-9100-6723-ED19-3403D6F6EF43}"/>
                </a:ext>
              </a:extLst>
            </p:cNvPr>
            <p:cNvSpPr/>
            <p:nvPr/>
          </p:nvSpPr>
          <p:spPr>
            <a:xfrm>
              <a:off x="3658872" y="2514599"/>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0B02726-0C50-79ED-13FE-7CD82CE6FFB1}"/>
                </a:ext>
              </a:extLst>
            </p:cNvPr>
            <p:cNvSpPr/>
            <p:nvPr/>
          </p:nvSpPr>
          <p:spPr>
            <a:xfrm>
              <a:off x="3585393" y="2628427"/>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C589FA9-1814-604E-04F8-6E27522BF70B}"/>
                </a:ext>
              </a:extLst>
            </p:cNvPr>
            <p:cNvSpPr/>
            <p:nvPr/>
          </p:nvSpPr>
          <p:spPr>
            <a:xfrm>
              <a:off x="4118792" y="2339068"/>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E31AFE-C43A-9E71-BA63-719F743CE987}"/>
                </a:ext>
              </a:extLst>
            </p:cNvPr>
            <p:cNvSpPr/>
            <p:nvPr/>
          </p:nvSpPr>
          <p:spPr>
            <a:xfrm>
              <a:off x="4377329" y="2339068"/>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24600F-5866-8C5C-3035-69B2FD87AE6D}"/>
                </a:ext>
              </a:extLst>
            </p:cNvPr>
            <p:cNvSpPr/>
            <p:nvPr/>
          </p:nvSpPr>
          <p:spPr>
            <a:xfrm>
              <a:off x="4120152" y="2583523"/>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A59751C-D8FB-B479-AC5C-A3E44F8E5874}"/>
                </a:ext>
              </a:extLst>
            </p:cNvPr>
            <p:cNvSpPr/>
            <p:nvPr/>
          </p:nvSpPr>
          <p:spPr>
            <a:xfrm>
              <a:off x="4377329" y="2583523"/>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F9A672-0BA5-5A13-1A4B-7106C9D7588E}"/>
                </a:ext>
              </a:extLst>
            </p:cNvPr>
            <p:cNvSpPr/>
            <p:nvPr/>
          </p:nvSpPr>
          <p:spPr>
            <a:xfrm>
              <a:off x="3675200" y="3166852"/>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23874CB-E81A-A5C8-0856-242ED56A761D}"/>
                </a:ext>
              </a:extLst>
            </p:cNvPr>
            <p:cNvSpPr/>
            <p:nvPr/>
          </p:nvSpPr>
          <p:spPr>
            <a:xfrm>
              <a:off x="3596279" y="3337415"/>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DAB244-10AD-B513-14D6-A17DA361577F}"/>
                </a:ext>
              </a:extLst>
            </p:cNvPr>
            <p:cNvSpPr/>
            <p:nvPr/>
          </p:nvSpPr>
          <p:spPr>
            <a:xfrm>
              <a:off x="3765007" y="3298372"/>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B5474F-9279-34D4-EBBB-96C69384257F}"/>
                </a:ext>
              </a:extLst>
            </p:cNvPr>
            <p:cNvSpPr/>
            <p:nvPr/>
          </p:nvSpPr>
          <p:spPr>
            <a:xfrm>
              <a:off x="3709217" y="3449380"/>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3FEC85-50FA-C3B5-796B-74D1CC51DE7F}"/>
                </a:ext>
              </a:extLst>
            </p:cNvPr>
            <p:cNvSpPr/>
            <p:nvPr/>
          </p:nvSpPr>
          <p:spPr>
            <a:xfrm>
              <a:off x="3506471" y="3207230"/>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6458DC4-DFCC-7041-1253-6F9B73796B09}"/>
                </a:ext>
              </a:extLst>
            </p:cNvPr>
            <p:cNvSpPr/>
            <p:nvPr/>
          </p:nvSpPr>
          <p:spPr>
            <a:xfrm>
              <a:off x="4095013" y="3539187"/>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5BE370-9B49-D694-7F62-287C6DBE3EDB}"/>
                </a:ext>
              </a:extLst>
            </p:cNvPr>
            <p:cNvSpPr/>
            <p:nvPr/>
          </p:nvSpPr>
          <p:spPr>
            <a:xfrm>
              <a:off x="4681480" y="3492920"/>
              <a:ext cx="89807" cy="898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BD80516B-0E42-2E1A-8D1E-35689EE0CDC4}"/>
              </a:ext>
            </a:extLst>
          </p:cNvPr>
          <p:cNvSpPr txBox="1"/>
          <p:nvPr/>
        </p:nvSpPr>
        <p:spPr>
          <a:xfrm>
            <a:off x="5815007" y="2009246"/>
            <a:ext cx="1017104" cy="1938992"/>
          </a:xfrm>
          <a:prstGeom prst="rect">
            <a:avLst/>
          </a:prstGeom>
          <a:noFill/>
        </p:spPr>
        <p:txBody>
          <a:bodyPr wrap="square" rtlCol="0">
            <a:spAutoFit/>
          </a:bodyPr>
          <a:lstStyle/>
          <a:p>
            <a:r>
              <a:rPr lang="en-US" sz="4000" dirty="0"/>
              <a:t>……</a:t>
            </a:r>
          </a:p>
          <a:p>
            <a:r>
              <a:rPr lang="en-US" sz="4000" dirty="0"/>
              <a:t>……</a:t>
            </a:r>
          </a:p>
          <a:p>
            <a:r>
              <a:rPr lang="en-US" sz="4000" dirty="0"/>
              <a:t>……</a:t>
            </a:r>
          </a:p>
        </p:txBody>
      </p:sp>
      <p:sp>
        <p:nvSpPr>
          <p:cNvPr id="28" name="TextBox 27">
            <a:extLst>
              <a:ext uri="{FF2B5EF4-FFF2-40B4-BE49-F238E27FC236}">
                <a16:creationId xmlns:a16="http://schemas.microsoft.com/office/drawing/2014/main" id="{CED6D404-CDB5-50F2-AF15-8694E952926A}"/>
              </a:ext>
            </a:extLst>
          </p:cNvPr>
          <p:cNvSpPr txBox="1"/>
          <p:nvPr/>
        </p:nvSpPr>
        <p:spPr>
          <a:xfrm>
            <a:off x="7740914" y="1711987"/>
            <a:ext cx="2579914" cy="4401205"/>
          </a:xfrm>
          <a:prstGeom prst="rect">
            <a:avLst/>
          </a:prstGeom>
          <a:noFill/>
        </p:spPr>
        <p:txBody>
          <a:bodyPr wrap="square" rtlCol="0">
            <a:spAutoFit/>
          </a:bodyPr>
          <a:lstStyle/>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endParaRPr lang="en-US" sz="4000" dirty="0"/>
          </a:p>
        </p:txBody>
      </p:sp>
      <p:sp>
        <p:nvSpPr>
          <p:cNvPr id="31" name="TextBox 30">
            <a:extLst>
              <a:ext uri="{FF2B5EF4-FFF2-40B4-BE49-F238E27FC236}">
                <a16:creationId xmlns:a16="http://schemas.microsoft.com/office/drawing/2014/main" id="{70400FB1-79CD-EA8A-E556-2B50B0CEB3DE}"/>
              </a:ext>
            </a:extLst>
          </p:cNvPr>
          <p:cNvSpPr txBox="1"/>
          <p:nvPr/>
        </p:nvSpPr>
        <p:spPr>
          <a:xfrm>
            <a:off x="3174137" y="3949580"/>
            <a:ext cx="1812471" cy="307777"/>
          </a:xfrm>
          <a:prstGeom prst="rect">
            <a:avLst/>
          </a:prstGeom>
          <a:noFill/>
        </p:spPr>
        <p:txBody>
          <a:bodyPr wrap="square" rtlCol="0">
            <a:spAutoFit/>
          </a:bodyPr>
          <a:lstStyle/>
          <a:p>
            <a:r>
              <a:rPr lang="en-US" sz="1400" dirty="0"/>
              <a:t>Principle of Proximity</a:t>
            </a:r>
          </a:p>
        </p:txBody>
      </p:sp>
      <p:sp>
        <p:nvSpPr>
          <p:cNvPr id="33" name="Title 3">
            <a:extLst>
              <a:ext uri="{FF2B5EF4-FFF2-40B4-BE49-F238E27FC236}">
                <a16:creationId xmlns:a16="http://schemas.microsoft.com/office/drawing/2014/main" id="{14824D22-2D35-E778-F50A-26E0930CA623}"/>
              </a:ext>
            </a:extLst>
          </p:cNvPr>
          <p:cNvSpPr txBox="1">
            <a:spLocks/>
          </p:cNvSpPr>
          <p:nvPr/>
        </p:nvSpPr>
        <p:spPr>
          <a:xfrm>
            <a:off x="2334543" y="217727"/>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Tree>
    <p:extLst>
      <p:ext uri="{BB962C8B-B14F-4D97-AF65-F5344CB8AC3E}">
        <p14:creationId xmlns:p14="http://schemas.microsoft.com/office/powerpoint/2010/main" val="275576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5E50-C899-D5BE-368E-5BE5950E4FE5}"/>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1964C928-F4CC-D45F-8778-D24036EF9BA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D336E46-4262-244E-0BC8-7872D443EBEE}"/>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AD9039DF-B6C4-4431-D607-DDCA04D28AC2}"/>
              </a:ext>
            </a:extLst>
          </p:cNvPr>
          <p:cNvSpPr/>
          <p:nvPr/>
        </p:nvSpPr>
        <p:spPr>
          <a:xfrm>
            <a:off x="1511583" y="238397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Similarity</a:t>
            </a:r>
          </a:p>
        </p:txBody>
      </p:sp>
      <p:grpSp>
        <p:nvGrpSpPr>
          <p:cNvPr id="25" name="Group 24">
            <a:extLst>
              <a:ext uri="{FF2B5EF4-FFF2-40B4-BE49-F238E27FC236}">
                <a16:creationId xmlns:a16="http://schemas.microsoft.com/office/drawing/2014/main" id="{3F117904-F2C8-F299-F2D5-60E968CF5E9C}"/>
              </a:ext>
            </a:extLst>
          </p:cNvPr>
          <p:cNvGrpSpPr/>
          <p:nvPr/>
        </p:nvGrpSpPr>
        <p:grpSpPr>
          <a:xfrm>
            <a:off x="3543299" y="2009246"/>
            <a:ext cx="1812471" cy="1812471"/>
            <a:chOff x="3543299" y="2009246"/>
            <a:chExt cx="1812471" cy="1812471"/>
          </a:xfrm>
          <a:noFill/>
        </p:grpSpPr>
        <p:sp>
          <p:nvSpPr>
            <p:cNvPr id="10" name="Rectangle 9">
              <a:extLst>
                <a:ext uri="{FF2B5EF4-FFF2-40B4-BE49-F238E27FC236}">
                  <a16:creationId xmlns:a16="http://schemas.microsoft.com/office/drawing/2014/main" id="{932AA77E-BE7A-6A20-68B6-DB017C64BCC7}"/>
                </a:ext>
              </a:extLst>
            </p:cNvPr>
            <p:cNvSpPr/>
            <p:nvPr/>
          </p:nvSpPr>
          <p:spPr>
            <a:xfrm>
              <a:off x="3543299" y="2009246"/>
              <a:ext cx="1812471" cy="181247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F11E242-75EF-5981-3E2E-94144454B274}"/>
                </a:ext>
              </a:extLst>
            </p:cNvPr>
            <p:cNvSpPr/>
            <p:nvPr/>
          </p:nvSpPr>
          <p:spPr>
            <a:xfrm>
              <a:off x="3837214" y="251460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F4AC283-A191-FD08-6E77-60AF70CF1A7C}"/>
                </a:ext>
              </a:extLst>
            </p:cNvPr>
            <p:cNvSpPr/>
            <p:nvPr/>
          </p:nvSpPr>
          <p:spPr>
            <a:xfrm>
              <a:off x="3989614" y="2514599"/>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F1A2D56-A8F7-AA41-8089-7E584B70AC70}"/>
                </a:ext>
              </a:extLst>
            </p:cNvPr>
            <p:cNvSpPr/>
            <p:nvPr/>
          </p:nvSpPr>
          <p:spPr>
            <a:xfrm>
              <a:off x="3916135" y="2628427"/>
              <a:ext cx="89807" cy="89807"/>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48974C8-5EE8-6FFB-F11B-1E87029B561A}"/>
                </a:ext>
              </a:extLst>
            </p:cNvPr>
            <p:cNvSpPr/>
            <p:nvPr/>
          </p:nvSpPr>
          <p:spPr>
            <a:xfrm>
              <a:off x="4449534" y="2339068"/>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3185B1-5CDF-A5E2-F8FB-39DEE4803F9C}"/>
                </a:ext>
              </a:extLst>
            </p:cNvPr>
            <p:cNvSpPr/>
            <p:nvPr/>
          </p:nvSpPr>
          <p:spPr>
            <a:xfrm>
              <a:off x="4708071" y="2339068"/>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6D92D9-F8DA-8DEE-3948-236815E4CF09}"/>
                </a:ext>
              </a:extLst>
            </p:cNvPr>
            <p:cNvSpPr/>
            <p:nvPr/>
          </p:nvSpPr>
          <p:spPr>
            <a:xfrm>
              <a:off x="4450894" y="2583523"/>
              <a:ext cx="89807" cy="89807"/>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EE42DDF-8053-23E9-3D58-CA3FE258A3C9}"/>
                </a:ext>
              </a:extLst>
            </p:cNvPr>
            <p:cNvSpPr/>
            <p:nvPr/>
          </p:nvSpPr>
          <p:spPr>
            <a:xfrm>
              <a:off x="4708071" y="2583523"/>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12BF95-2744-479F-61ED-4E36F5493D28}"/>
                </a:ext>
              </a:extLst>
            </p:cNvPr>
            <p:cNvSpPr/>
            <p:nvPr/>
          </p:nvSpPr>
          <p:spPr>
            <a:xfrm>
              <a:off x="4005942" y="3166852"/>
              <a:ext cx="89807" cy="89807"/>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0E37F4-97EE-51BE-B75D-06E18A755585}"/>
                </a:ext>
              </a:extLst>
            </p:cNvPr>
            <p:cNvSpPr/>
            <p:nvPr/>
          </p:nvSpPr>
          <p:spPr>
            <a:xfrm>
              <a:off x="3927021" y="3337415"/>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1689C62-15FE-C9B8-FC80-BF0F3CEB599F}"/>
                </a:ext>
              </a:extLst>
            </p:cNvPr>
            <p:cNvSpPr/>
            <p:nvPr/>
          </p:nvSpPr>
          <p:spPr>
            <a:xfrm>
              <a:off x="4095749" y="3298372"/>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2034C0-3777-E527-0E6C-F4B02373AE2F}"/>
                </a:ext>
              </a:extLst>
            </p:cNvPr>
            <p:cNvSpPr/>
            <p:nvPr/>
          </p:nvSpPr>
          <p:spPr>
            <a:xfrm>
              <a:off x="4039959" y="3449380"/>
              <a:ext cx="89807" cy="89807"/>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48801E8-6A47-1FCA-37D0-D3A38A3D0A8D}"/>
                </a:ext>
              </a:extLst>
            </p:cNvPr>
            <p:cNvSpPr/>
            <p:nvPr/>
          </p:nvSpPr>
          <p:spPr>
            <a:xfrm>
              <a:off x="3837213" y="320723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F6ED605-E63C-11FA-C5D5-3DF1D86CBACE}"/>
                </a:ext>
              </a:extLst>
            </p:cNvPr>
            <p:cNvSpPr/>
            <p:nvPr/>
          </p:nvSpPr>
          <p:spPr>
            <a:xfrm>
              <a:off x="4425755" y="3539187"/>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D0E347E-F3AE-6601-CEEC-516432D49E7E}"/>
                </a:ext>
              </a:extLst>
            </p:cNvPr>
            <p:cNvSpPr/>
            <p:nvPr/>
          </p:nvSpPr>
          <p:spPr>
            <a:xfrm>
              <a:off x="5012222" y="349292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9C4710AB-5000-0CB0-DD27-870C5C2D3936}"/>
              </a:ext>
            </a:extLst>
          </p:cNvPr>
          <p:cNvSpPr txBox="1"/>
          <p:nvPr/>
        </p:nvSpPr>
        <p:spPr>
          <a:xfrm>
            <a:off x="7772399" y="1929957"/>
            <a:ext cx="2808515" cy="3170099"/>
          </a:xfrm>
          <a:prstGeom prst="rect">
            <a:avLst/>
          </a:prstGeom>
          <a:noFill/>
        </p:spPr>
        <p:txBody>
          <a:bodyPr wrap="square" rtlCol="0">
            <a:spAutoFit/>
          </a:bodyPr>
          <a:lstStyle/>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a:p>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endParaRPr lang="en-US" sz="4000" dirty="0">
              <a:solidFill>
                <a:schemeClr val="tx2">
                  <a:lumMod val="50000"/>
                  <a:lumOff val="50000"/>
                </a:schemeClr>
              </a:solidFill>
            </a:endParaRPr>
          </a:p>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a:p>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r>
              <a:rPr lang="en-US" sz="4000" dirty="0">
                <a:solidFill>
                  <a:schemeClr val="tx2">
                    <a:lumMod val="50000"/>
                    <a:lumOff val="50000"/>
                  </a:schemeClr>
                </a:solidFill>
              </a:rPr>
              <a:t>   </a:t>
            </a:r>
            <a:r>
              <a:rPr lang="el-GR" sz="4000" dirty="0">
                <a:solidFill>
                  <a:schemeClr val="tx2">
                    <a:lumMod val="50000"/>
                    <a:lumOff val="50000"/>
                  </a:schemeClr>
                </a:solidFill>
              </a:rPr>
              <a:t>Ω</a:t>
            </a:r>
            <a:endParaRPr lang="en-US" sz="4000" dirty="0">
              <a:solidFill>
                <a:schemeClr val="tx2">
                  <a:lumMod val="50000"/>
                  <a:lumOff val="50000"/>
                </a:schemeClr>
              </a:solidFill>
            </a:endParaRPr>
          </a:p>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p:txBody>
      </p:sp>
      <p:grpSp>
        <p:nvGrpSpPr>
          <p:cNvPr id="33" name="Group 32">
            <a:extLst>
              <a:ext uri="{FF2B5EF4-FFF2-40B4-BE49-F238E27FC236}">
                <a16:creationId xmlns:a16="http://schemas.microsoft.com/office/drawing/2014/main" id="{15E9DF28-2BD3-6385-BBBF-F39AF6B6DEC3}"/>
              </a:ext>
            </a:extLst>
          </p:cNvPr>
          <p:cNvGrpSpPr/>
          <p:nvPr/>
        </p:nvGrpSpPr>
        <p:grpSpPr>
          <a:xfrm>
            <a:off x="5878286" y="2009246"/>
            <a:ext cx="1053905" cy="1812471"/>
            <a:chOff x="5878286" y="2009246"/>
            <a:chExt cx="1053905" cy="1812471"/>
          </a:xfrm>
        </p:grpSpPr>
        <p:sp>
          <p:nvSpPr>
            <p:cNvPr id="32" name="Rectangle 31">
              <a:extLst>
                <a:ext uri="{FF2B5EF4-FFF2-40B4-BE49-F238E27FC236}">
                  <a16:creationId xmlns:a16="http://schemas.microsoft.com/office/drawing/2014/main" id="{31ED05D2-AFCB-AC42-5F48-5CD35667B20C}"/>
                </a:ext>
              </a:extLst>
            </p:cNvPr>
            <p:cNvSpPr/>
            <p:nvPr/>
          </p:nvSpPr>
          <p:spPr>
            <a:xfrm>
              <a:off x="5878286" y="2009246"/>
              <a:ext cx="1053905" cy="18124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60361002-4251-716A-E21B-D76E29F21B41}"/>
                </a:ext>
              </a:extLst>
            </p:cNvPr>
            <p:cNvSpPr/>
            <p:nvPr/>
          </p:nvSpPr>
          <p:spPr>
            <a:xfrm>
              <a:off x="6196693" y="2139043"/>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6EDCE3-4BF6-22AB-D93F-2375D325F158}"/>
                </a:ext>
              </a:extLst>
            </p:cNvPr>
            <p:cNvSpPr/>
            <p:nvPr/>
          </p:nvSpPr>
          <p:spPr>
            <a:xfrm>
              <a:off x="6404880" y="2139043"/>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FEB43-1914-5F03-0718-4FB70C64307E}"/>
                </a:ext>
              </a:extLst>
            </p:cNvPr>
            <p:cNvSpPr/>
            <p:nvPr/>
          </p:nvSpPr>
          <p:spPr>
            <a:xfrm>
              <a:off x="6196693" y="2416628"/>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7639B-067F-09BC-F241-F1E7F2E2A39E}"/>
                </a:ext>
              </a:extLst>
            </p:cNvPr>
            <p:cNvSpPr/>
            <p:nvPr/>
          </p:nvSpPr>
          <p:spPr>
            <a:xfrm>
              <a:off x="6241594" y="3013578"/>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E5A4EC-8FAA-96C2-7DAE-B1B7A2178A7B}"/>
                </a:ext>
              </a:extLst>
            </p:cNvPr>
            <p:cNvSpPr/>
            <p:nvPr/>
          </p:nvSpPr>
          <p:spPr>
            <a:xfrm>
              <a:off x="6429371" y="2812287"/>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7A1955-1819-E4CD-F1B3-DCA564BAD71E}"/>
                </a:ext>
              </a:extLst>
            </p:cNvPr>
            <p:cNvSpPr/>
            <p:nvPr/>
          </p:nvSpPr>
          <p:spPr>
            <a:xfrm>
              <a:off x="6429371" y="3217113"/>
              <a:ext cx="106136" cy="106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30CA12-C57C-4AC5-234E-E6A2EB076B34}"/>
                </a:ext>
              </a:extLst>
            </p:cNvPr>
            <p:cNvSpPr/>
            <p:nvPr/>
          </p:nvSpPr>
          <p:spPr>
            <a:xfrm>
              <a:off x="6404880" y="2424746"/>
              <a:ext cx="106136" cy="1061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24ED797-4B00-F264-61F7-329A6CD5CC37}"/>
                </a:ext>
              </a:extLst>
            </p:cNvPr>
            <p:cNvSpPr/>
            <p:nvPr/>
          </p:nvSpPr>
          <p:spPr>
            <a:xfrm>
              <a:off x="6588577" y="3012244"/>
              <a:ext cx="106136" cy="1061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9C4B1A3-F22E-C1AE-AEF7-1CE714C008A5}"/>
              </a:ext>
            </a:extLst>
          </p:cNvPr>
          <p:cNvSpPr txBox="1"/>
          <p:nvPr/>
        </p:nvSpPr>
        <p:spPr>
          <a:xfrm>
            <a:off x="3543299" y="3949580"/>
            <a:ext cx="1812470" cy="307777"/>
          </a:xfrm>
          <a:prstGeom prst="rect">
            <a:avLst/>
          </a:prstGeom>
          <a:noFill/>
        </p:spPr>
        <p:txBody>
          <a:bodyPr wrap="square" rtlCol="0">
            <a:spAutoFit/>
          </a:bodyPr>
          <a:lstStyle/>
          <a:p>
            <a:r>
              <a:rPr lang="en-US" sz="1400" dirty="0"/>
              <a:t>Principle of Similarity</a:t>
            </a:r>
          </a:p>
        </p:txBody>
      </p:sp>
      <p:sp>
        <p:nvSpPr>
          <p:cNvPr id="36" name="Title 3">
            <a:extLst>
              <a:ext uri="{FF2B5EF4-FFF2-40B4-BE49-F238E27FC236}">
                <a16:creationId xmlns:a16="http://schemas.microsoft.com/office/drawing/2014/main" id="{EF48BB00-6B7E-F97E-1450-E9F88C8AF6FF}"/>
              </a:ext>
            </a:extLst>
          </p:cNvPr>
          <p:cNvSpPr txBox="1">
            <a:spLocks/>
          </p:cNvSpPr>
          <p:nvPr/>
        </p:nvSpPr>
        <p:spPr>
          <a:xfrm>
            <a:off x="2334543" y="217727"/>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Tree>
    <p:extLst>
      <p:ext uri="{BB962C8B-B14F-4D97-AF65-F5344CB8AC3E}">
        <p14:creationId xmlns:p14="http://schemas.microsoft.com/office/powerpoint/2010/main" val="1548110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4B8CB-AE0B-F38D-21B0-DD841468698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C4221F5-E146-FF2B-1263-616F9560692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DF1FD97-CF96-A12F-61D4-2B8E2F60F922}"/>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FD8A1178-2F0F-76DC-80F0-27A4CE000A90}"/>
              </a:ext>
            </a:extLst>
          </p:cNvPr>
          <p:cNvSpPr/>
          <p:nvPr/>
        </p:nvSpPr>
        <p:spPr>
          <a:xfrm>
            <a:off x="1511583" y="238397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Enclosure</a:t>
            </a:r>
          </a:p>
        </p:txBody>
      </p:sp>
      <p:sp>
        <p:nvSpPr>
          <p:cNvPr id="5" name="Rectangle 4">
            <a:extLst>
              <a:ext uri="{FF2B5EF4-FFF2-40B4-BE49-F238E27FC236}">
                <a16:creationId xmlns:a16="http://schemas.microsoft.com/office/drawing/2014/main" id="{ADF55F0B-57D6-B195-7989-B5C86FF938EF}"/>
              </a:ext>
            </a:extLst>
          </p:cNvPr>
          <p:cNvSpPr/>
          <p:nvPr/>
        </p:nvSpPr>
        <p:spPr>
          <a:xfrm>
            <a:off x="3967841" y="2514599"/>
            <a:ext cx="596701" cy="7420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A73855E5-23BC-9EA7-F8BC-91ACE7F3E368}"/>
              </a:ext>
            </a:extLst>
          </p:cNvPr>
          <p:cNvGrpSpPr/>
          <p:nvPr/>
        </p:nvGrpSpPr>
        <p:grpSpPr>
          <a:xfrm>
            <a:off x="3543299" y="2009246"/>
            <a:ext cx="1812471" cy="1812471"/>
            <a:chOff x="3543299" y="2009246"/>
            <a:chExt cx="1812471" cy="1812471"/>
          </a:xfrm>
          <a:noFill/>
        </p:grpSpPr>
        <p:sp>
          <p:nvSpPr>
            <p:cNvPr id="10" name="Rectangle 9">
              <a:extLst>
                <a:ext uri="{FF2B5EF4-FFF2-40B4-BE49-F238E27FC236}">
                  <a16:creationId xmlns:a16="http://schemas.microsoft.com/office/drawing/2014/main" id="{84E61CE1-744E-F9B1-4CFB-22C7F9A6089E}"/>
                </a:ext>
              </a:extLst>
            </p:cNvPr>
            <p:cNvSpPr/>
            <p:nvPr/>
          </p:nvSpPr>
          <p:spPr>
            <a:xfrm>
              <a:off x="3543299" y="2009246"/>
              <a:ext cx="1812471" cy="181247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B982406-03F5-EFEF-7C4D-6F2C47F6C0F7}"/>
                </a:ext>
              </a:extLst>
            </p:cNvPr>
            <p:cNvSpPr/>
            <p:nvPr/>
          </p:nvSpPr>
          <p:spPr>
            <a:xfrm>
              <a:off x="3837214" y="251460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DB0DB5-00AE-A3DB-AA45-C18050E0EEA5}"/>
                </a:ext>
              </a:extLst>
            </p:cNvPr>
            <p:cNvSpPr/>
            <p:nvPr/>
          </p:nvSpPr>
          <p:spPr>
            <a:xfrm>
              <a:off x="3989614" y="2514599"/>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5A6A30-321D-9697-B965-51FA1B15F2EA}"/>
                </a:ext>
              </a:extLst>
            </p:cNvPr>
            <p:cNvSpPr/>
            <p:nvPr/>
          </p:nvSpPr>
          <p:spPr>
            <a:xfrm>
              <a:off x="3857623" y="2644785"/>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E31A0C3-CFDB-5ECC-9AAD-775C8B738E6B}"/>
                </a:ext>
              </a:extLst>
            </p:cNvPr>
            <p:cNvSpPr/>
            <p:nvPr/>
          </p:nvSpPr>
          <p:spPr>
            <a:xfrm>
              <a:off x="4449534" y="2339068"/>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B53641-FEEF-5EEC-DF72-0101F7856ECB}"/>
                </a:ext>
              </a:extLst>
            </p:cNvPr>
            <p:cNvSpPr/>
            <p:nvPr/>
          </p:nvSpPr>
          <p:spPr>
            <a:xfrm>
              <a:off x="4708071" y="2339068"/>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A497B09-C0F1-BE99-4DD5-0B5FDD8EC169}"/>
                </a:ext>
              </a:extLst>
            </p:cNvPr>
            <p:cNvSpPr/>
            <p:nvPr/>
          </p:nvSpPr>
          <p:spPr>
            <a:xfrm>
              <a:off x="4450894" y="2583523"/>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343016-62C5-8191-2CDA-DAF51930C394}"/>
                </a:ext>
              </a:extLst>
            </p:cNvPr>
            <p:cNvSpPr/>
            <p:nvPr/>
          </p:nvSpPr>
          <p:spPr>
            <a:xfrm>
              <a:off x="4708071" y="2583523"/>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C3D7BD-6626-F250-C061-B47D16C384BC}"/>
                </a:ext>
              </a:extLst>
            </p:cNvPr>
            <p:cNvSpPr/>
            <p:nvPr/>
          </p:nvSpPr>
          <p:spPr>
            <a:xfrm>
              <a:off x="4005942" y="3166852"/>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7E6D34-9532-FD91-3269-CBCBB87D8848}"/>
                </a:ext>
              </a:extLst>
            </p:cNvPr>
            <p:cNvSpPr/>
            <p:nvPr/>
          </p:nvSpPr>
          <p:spPr>
            <a:xfrm>
              <a:off x="3927021" y="3337415"/>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389B58F-ABC1-8497-CEAA-A23A09588831}"/>
                </a:ext>
              </a:extLst>
            </p:cNvPr>
            <p:cNvSpPr/>
            <p:nvPr/>
          </p:nvSpPr>
          <p:spPr>
            <a:xfrm>
              <a:off x="4095749" y="3298372"/>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3EA193D-9B7F-35DD-9FEF-FA41489F6DC1}"/>
                </a:ext>
              </a:extLst>
            </p:cNvPr>
            <p:cNvSpPr/>
            <p:nvPr/>
          </p:nvSpPr>
          <p:spPr>
            <a:xfrm>
              <a:off x="4039959" y="344938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5676754-E54D-D83B-66BB-62B8757CC40E}"/>
                </a:ext>
              </a:extLst>
            </p:cNvPr>
            <p:cNvSpPr/>
            <p:nvPr/>
          </p:nvSpPr>
          <p:spPr>
            <a:xfrm>
              <a:off x="3837213" y="320723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264764-510F-2D56-0063-27390A5E7C02}"/>
                </a:ext>
              </a:extLst>
            </p:cNvPr>
            <p:cNvSpPr/>
            <p:nvPr/>
          </p:nvSpPr>
          <p:spPr>
            <a:xfrm>
              <a:off x="4425755" y="3539187"/>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592706F-C5F2-46AD-3536-E06F75132927}"/>
                </a:ext>
              </a:extLst>
            </p:cNvPr>
            <p:cNvSpPr/>
            <p:nvPr/>
          </p:nvSpPr>
          <p:spPr>
            <a:xfrm>
              <a:off x="5012222" y="3492920"/>
              <a:ext cx="89807" cy="8980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1CA79F5A-298F-03B3-E384-9A3B328411EA}"/>
              </a:ext>
            </a:extLst>
          </p:cNvPr>
          <p:cNvSpPr txBox="1"/>
          <p:nvPr/>
        </p:nvSpPr>
        <p:spPr>
          <a:xfrm>
            <a:off x="6096000" y="2009246"/>
            <a:ext cx="1017104" cy="1938992"/>
          </a:xfrm>
          <a:prstGeom prst="rect">
            <a:avLst/>
          </a:prstGeom>
          <a:noFill/>
        </p:spPr>
        <p:txBody>
          <a:bodyPr wrap="square" rtlCol="0">
            <a:spAutoFit/>
          </a:bodyPr>
          <a:lstStyle/>
          <a:p>
            <a:r>
              <a:rPr lang="en-US" sz="4000" dirty="0"/>
              <a:t>……</a:t>
            </a:r>
          </a:p>
          <a:p>
            <a:r>
              <a:rPr lang="en-US" sz="4000" dirty="0"/>
              <a:t>…</a:t>
            </a:r>
            <a:r>
              <a:rPr lang="en-US" sz="4000" dirty="0">
                <a:highlight>
                  <a:srgbClr val="808080"/>
                </a:highlight>
              </a:rPr>
              <a:t>…</a:t>
            </a:r>
          </a:p>
          <a:p>
            <a:r>
              <a:rPr lang="en-US" sz="4000" dirty="0"/>
              <a:t>……</a:t>
            </a:r>
          </a:p>
        </p:txBody>
      </p:sp>
      <p:sp>
        <p:nvSpPr>
          <p:cNvPr id="28" name="TextBox 27">
            <a:extLst>
              <a:ext uri="{FF2B5EF4-FFF2-40B4-BE49-F238E27FC236}">
                <a16:creationId xmlns:a16="http://schemas.microsoft.com/office/drawing/2014/main" id="{85996E52-8147-8599-B5BA-25B316CBE830}"/>
              </a:ext>
            </a:extLst>
          </p:cNvPr>
          <p:cNvSpPr txBox="1"/>
          <p:nvPr/>
        </p:nvSpPr>
        <p:spPr>
          <a:xfrm>
            <a:off x="7772399" y="1929957"/>
            <a:ext cx="2808515" cy="3170099"/>
          </a:xfrm>
          <a:prstGeom prst="rect">
            <a:avLst/>
          </a:prstGeom>
          <a:noFill/>
        </p:spPr>
        <p:txBody>
          <a:bodyPr wrap="square" rtlCol="0">
            <a:spAutoFit/>
          </a:bodyPr>
          <a:lstStyle/>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highlight>
                  <a:srgbClr val="808080"/>
                </a:highlight>
              </a:rPr>
              <a:t>Ω</a:t>
            </a:r>
            <a:r>
              <a:rPr lang="en-US" sz="4000" dirty="0">
                <a:highlight>
                  <a:srgbClr val="808080"/>
                </a:highlight>
              </a:rPr>
              <a:t>   </a:t>
            </a:r>
            <a:r>
              <a:rPr lang="el-GR" sz="4000" dirty="0">
                <a:highlight>
                  <a:srgbClr val="808080"/>
                </a:highlight>
              </a:rPr>
              <a:t>Ω</a:t>
            </a:r>
            <a:endParaRPr lang="en-US" sz="4000" dirty="0">
              <a:highlight>
                <a:srgbClr val="808080"/>
              </a:highlight>
            </a:endParaRPr>
          </a:p>
          <a:p>
            <a:r>
              <a:rPr lang="el-GR" sz="4000" dirty="0">
                <a:highlight>
                  <a:srgbClr val="808080"/>
                </a:highlight>
              </a:rPr>
              <a:t>Ω</a:t>
            </a:r>
            <a:r>
              <a:rPr lang="en-US" sz="4000" dirty="0">
                <a:highlight>
                  <a:srgbClr val="808080"/>
                </a:highlight>
              </a:rPr>
              <a:t>   </a:t>
            </a:r>
            <a:r>
              <a:rPr lang="el-GR" sz="4000" dirty="0">
                <a:highlight>
                  <a:srgbClr val="808080"/>
                </a:highlight>
              </a:rPr>
              <a:t>Ω</a:t>
            </a:r>
            <a:r>
              <a:rPr lang="en-US" sz="4000" dirty="0">
                <a:highlight>
                  <a:srgbClr val="808080"/>
                </a:highlight>
              </a:rPr>
              <a:t>   </a:t>
            </a:r>
            <a:r>
              <a:rPr lang="el-GR" sz="4000" dirty="0">
                <a:highlight>
                  <a:srgbClr val="808080"/>
                </a:highlight>
              </a:rPr>
              <a:t>Ω</a:t>
            </a:r>
            <a:r>
              <a:rPr lang="en-US" sz="4000" dirty="0">
                <a:highlight>
                  <a:srgbClr val="808080"/>
                </a:highlight>
              </a:rPr>
              <a:t> </a:t>
            </a:r>
            <a:r>
              <a:rPr lang="en-US" sz="4000" dirty="0"/>
              <a:t>  </a:t>
            </a:r>
            <a:r>
              <a:rPr lang="el-GR" sz="4000" dirty="0"/>
              <a:t>Ω</a:t>
            </a:r>
            <a:endParaRPr lang="en-US" sz="4000" dirty="0"/>
          </a:p>
          <a:p>
            <a:r>
              <a:rPr lang="el-GR" sz="4000" dirty="0"/>
              <a:t>Ω</a:t>
            </a:r>
            <a:r>
              <a:rPr lang="en-US" sz="4000" dirty="0"/>
              <a:t>   </a:t>
            </a:r>
            <a:r>
              <a:rPr lang="el-GR" sz="4000" dirty="0"/>
              <a:t>Ω</a:t>
            </a:r>
            <a:r>
              <a:rPr lang="en-US" sz="4000" dirty="0"/>
              <a:t>   </a:t>
            </a:r>
            <a:r>
              <a:rPr lang="el-GR" sz="4000" dirty="0"/>
              <a:t>Ω</a:t>
            </a:r>
            <a:r>
              <a:rPr lang="en-US" sz="4000" dirty="0"/>
              <a:t>   </a:t>
            </a:r>
            <a:r>
              <a:rPr lang="el-GR" sz="4000" dirty="0"/>
              <a:t>Ω</a:t>
            </a:r>
            <a:endParaRPr lang="en-US" sz="4000" dirty="0"/>
          </a:p>
        </p:txBody>
      </p:sp>
      <p:sp>
        <p:nvSpPr>
          <p:cNvPr id="6" name="TextBox 5">
            <a:extLst>
              <a:ext uri="{FF2B5EF4-FFF2-40B4-BE49-F238E27FC236}">
                <a16:creationId xmlns:a16="http://schemas.microsoft.com/office/drawing/2014/main" id="{82FE0AAD-D9F7-BEEA-2A27-F8E9B80DA140}"/>
              </a:ext>
            </a:extLst>
          </p:cNvPr>
          <p:cNvSpPr txBox="1"/>
          <p:nvPr/>
        </p:nvSpPr>
        <p:spPr>
          <a:xfrm>
            <a:off x="3626621" y="3949580"/>
            <a:ext cx="1645826" cy="276999"/>
          </a:xfrm>
          <a:prstGeom prst="rect">
            <a:avLst/>
          </a:prstGeom>
          <a:noFill/>
        </p:spPr>
        <p:txBody>
          <a:bodyPr wrap="square" rtlCol="0">
            <a:spAutoFit/>
          </a:bodyPr>
          <a:lstStyle/>
          <a:p>
            <a:r>
              <a:rPr lang="en-US" sz="1200" dirty="0"/>
              <a:t>Principle of Enclosure</a:t>
            </a:r>
          </a:p>
        </p:txBody>
      </p:sp>
      <p:sp>
        <p:nvSpPr>
          <p:cNvPr id="8" name="Title 3">
            <a:extLst>
              <a:ext uri="{FF2B5EF4-FFF2-40B4-BE49-F238E27FC236}">
                <a16:creationId xmlns:a16="http://schemas.microsoft.com/office/drawing/2014/main" id="{9B5A9ECF-010B-9E56-84CE-7D96E3913CDF}"/>
              </a:ext>
            </a:extLst>
          </p:cNvPr>
          <p:cNvSpPr txBox="1">
            <a:spLocks/>
          </p:cNvSpPr>
          <p:nvPr/>
        </p:nvSpPr>
        <p:spPr>
          <a:xfrm>
            <a:off x="2334543" y="217727"/>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Tree>
    <p:extLst>
      <p:ext uri="{BB962C8B-B14F-4D97-AF65-F5344CB8AC3E}">
        <p14:creationId xmlns:p14="http://schemas.microsoft.com/office/powerpoint/2010/main" val="3037303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6A499-18B0-DB63-662B-2497DF8A608D}"/>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FA5E9206-A49A-8BFF-05FF-05DFCF3A620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0004A226-ADF8-BC36-63E9-9EF3C101E2FE}"/>
              </a:ext>
            </a:extLst>
          </p:cNvPr>
          <p:cNvSpPr txBox="1">
            <a:spLocks/>
          </p:cNvSpPr>
          <p:nvPr/>
        </p:nvSpPr>
        <p:spPr>
          <a:xfrm>
            <a:off x="2334543" y="217727"/>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
        <p:nvSpPr>
          <p:cNvPr id="3" name="TextBox 2">
            <a:extLst>
              <a:ext uri="{FF2B5EF4-FFF2-40B4-BE49-F238E27FC236}">
                <a16:creationId xmlns:a16="http://schemas.microsoft.com/office/drawing/2014/main" id="{ED382866-8D2C-93FD-C095-7D3964555DA8}"/>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C81431F2-FFF1-637B-049E-ADAC6A62DAA9}"/>
              </a:ext>
            </a:extLst>
          </p:cNvPr>
          <p:cNvSpPr/>
          <p:nvPr/>
        </p:nvSpPr>
        <p:spPr>
          <a:xfrm>
            <a:off x="1511583" y="238397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Closure</a:t>
            </a:r>
          </a:p>
        </p:txBody>
      </p:sp>
      <p:sp>
        <p:nvSpPr>
          <p:cNvPr id="10" name="Rectangle 9">
            <a:extLst>
              <a:ext uri="{FF2B5EF4-FFF2-40B4-BE49-F238E27FC236}">
                <a16:creationId xmlns:a16="http://schemas.microsoft.com/office/drawing/2014/main" id="{B7AA1F16-46A4-0CBA-9744-746C47CB888A}"/>
              </a:ext>
            </a:extLst>
          </p:cNvPr>
          <p:cNvSpPr/>
          <p:nvPr/>
        </p:nvSpPr>
        <p:spPr>
          <a:xfrm>
            <a:off x="3543299" y="2009246"/>
            <a:ext cx="1812471" cy="181247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2C57BEBC-53C8-C52C-F9A9-B1BBE3F578A0}"/>
              </a:ext>
            </a:extLst>
          </p:cNvPr>
          <p:cNvPicPr>
            <a:picLocks noChangeAspect="1"/>
          </p:cNvPicPr>
          <p:nvPr/>
        </p:nvPicPr>
        <p:blipFill>
          <a:blip r:embed="rId4"/>
          <a:stretch>
            <a:fillRect/>
          </a:stretch>
        </p:blipFill>
        <p:spPr>
          <a:xfrm>
            <a:off x="3754209" y="2148718"/>
            <a:ext cx="1390650" cy="1533525"/>
          </a:xfrm>
          <a:prstGeom prst="rect">
            <a:avLst/>
          </a:prstGeom>
        </p:spPr>
      </p:pic>
      <p:pic>
        <p:nvPicPr>
          <p:cNvPr id="31" name="Picture 30">
            <a:extLst>
              <a:ext uri="{FF2B5EF4-FFF2-40B4-BE49-F238E27FC236}">
                <a16:creationId xmlns:a16="http://schemas.microsoft.com/office/drawing/2014/main" id="{E5865671-4AF9-D92A-0F78-73C7F45FFE1F}"/>
              </a:ext>
            </a:extLst>
          </p:cNvPr>
          <p:cNvPicPr>
            <a:picLocks noChangeAspect="1"/>
          </p:cNvPicPr>
          <p:nvPr/>
        </p:nvPicPr>
        <p:blipFill>
          <a:blip r:embed="rId5"/>
          <a:stretch>
            <a:fillRect/>
          </a:stretch>
        </p:blipFill>
        <p:spPr>
          <a:xfrm>
            <a:off x="5765517" y="1786767"/>
            <a:ext cx="4914900" cy="2257425"/>
          </a:xfrm>
          <a:prstGeom prst="rect">
            <a:avLst/>
          </a:prstGeom>
        </p:spPr>
      </p:pic>
      <p:sp>
        <p:nvSpPr>
          <p:cNvPr id="32" name="TextBox 31">
            <a:extLst>
              <a:ext uri="{FF2B5EF4-FFF2-40B4-BE49-F238E27FC236}">
                <a16:creationId xmlns:a16="http://schemas.microsoft.com/office/drawing/2014/main" id="{5738F4DC-1604-10DD-8BAB-3A1049F5E2E6}"/>
              </a:ext>
            </a:extLst>
          </p:cNvPr>
          <p:cNvSpPr txBox="1"/>
          <p:nvPr/>
        </p:nvSpPr>
        <p:spPr>
          <a:xfrm>
            <a:off x="3626621" y="3949580"/>
            <a:ext cx="1645826" cy="276999"/>
          </a:xfrm>
          <a:prstGeom prst="rect">
            <a:avLst/>
          </a:prstGeom>
          <a:noFill/>
        </p:spPr>
        <p:txBody>
          <a:bodyPr wrap="square" rtlCol="0">
            <a:spAutoFit/>
          </a:bodyPr>
          <a:lstStyle/>
          <a:p>
            <a:r>
              <a:rPr lang="en-US" sz="1200" dirty="0"/>
              <a:t>Principle of Closure</a:t>
            </a:r>
          </a:p>
        </p:txBody>
      </p:sp>
      <p:sp>
        <p:nvSpPr>
          <p:cNvPr id="33" name="TextBox 32">
            <a:extLst>
              <a:ext uri="{FF2B5EF4-FFF2-40B4-BE49-F238E27FC236}">
                <a16:creationId xmlns:a16="http://schemas.microsoft.com/office/drawing/2014/main" id="{E1037EB4-7AD5-4CB9-F75B-A775DD0152AF}"/>
              </a:ext>
            </a:extLst>
          </p:cNvPr>
          <p:cNvSpPr txBox="1"/>
          <p:nvPr/>
        </p:nvSpPr>
        <p:spPr>
          <a:xfrm>
            <a:off x="6841671" y="4088079"/>
            <a:ext cx="3355521" cy="276999"/>
          </a:xfrm>
          <a:prstGeom prst="rect">
            <a:avLst/>
          </a:prstGeom>
          <a:noFill/>
        </p:spPr>
        <p:txBody>
          <a:bodyPr wrap="square" rtlCol="0">
            <a:spAutoFit/>
          </a:bodyPr>
          <a:lstStyle/>
          <a:p>
            <a:r>
              <a:rPr lang="en-US" sz="1200" dirty="0"/>
              <a:t>Chart with enclosure and without enclosure</a:t>
            </a:r>
          </a:p>
        </p:txBody>
      </p:sp>
    </p:spTree>
    <p:extLst>
      <p:ext uri="{BB962C8B-B14F-4D97-AF65-F5344CB8AC3E}">
        <p14:creationId xmlns:p14="http://schemas.microsoft.com/office/powerpoint/2010/main" val="1582917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2301-12B8-1C84-BEC2-A4967C46A446}"/>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A09E2023-67DD-3FBB-C61B-4975AF576D1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3E8EA61B-5647-629C-59F3-FCE9D9906F94}"/>
              </a:ext>
            </a:extLst>
          </p:cNvPr>
          <p:cNvSpPr txBox="1">
            <a:spLocks/>
          </p:cNvSpPr>
          <p:nvPr/>
        </p:nvSpPr>
        <p:spPr>
          <a:xfrm>
            <a:off x="2064950" y="230166"/>
            <a:ext cx="73365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
        <p:nvSpPr>
          <p:cNvPr id="3" name="TextBox 2">
            <a:extLst>
              <a:ext uri="{FF2B5EF4-FFF2-40B4-BE49-F238E27FC236}">
                <a16:creationId xmlns:a16="http://schemas.microsoft.com/office/drawing/2014/main" id="{645B6A4C-1ACC-7958-3AAB-6426F6DE9D6B}"/>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56A770CA-A624-BF68-FBDB-AB0BAB69C80D}"/>
              </a:ext>
            </a:extLst>
          </p:cNvPr>
          <p:cNvSpPr/>
          <p:nvPr/>
        </p:nvSpPr>
        <p:spPr>
          <a:xfrm>
            <a:off x="1511583" y="238397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Continuity</a:t>
            </a:r>
          </a:p>
        </p:txBody>
      </p:sp>
      <p:grpSp>
        <p:nvGrpSpPr>
          <p:cNvPr id="30" name="Group 29">
            <a:extLst>
              <a:ext uri="{FF2B5EF4-FFF2-40B4-BE49-F238E27FC236}">
                <a16:creationId xmlns:a16="http://schemas.microsoft.com/office/drawing/2014/main" id="{11B51992-E6C9-328C-D650-BDA5471B284E}"/>
              </a:ext>
            </a:extLst>
          </p:cNvPr>
          <p:cNvGrpSpPr/>
          <p:nvPr/>
        </p:nvGrpSpPr>
        <p:grpSpPr>
          <a:xfrm>
            <a:off x="844390" y="4430418"/>
            <a:ext cx="1526721" cy="1502228"/>
            <a:chOff x="4629150" y="1926772"/>
            <a:chExt cx="1526721" cy="1502228"/>
          </a:xfrm>
        </p:grpSpPr>
        <p:sp>
          <p:nvSpPr>
            <p:cNvPr id="7" name="Rectangle 6">
              <a:extLst>
                <a:ext uri="{FF2B5EF4-FFF2-40B4-BE49-F238E27FC236}">
                  <a16:creationId xmlns:a16="http://schemas.microsoft.com/office/drawing/2014/main" id="{2A903669-9C6F-1CAA-4E09-A90EB4E6C787}"/>
                </a:ext>
              </a:extLst>
            </p:cNvPr>
            <p:cNvSpPr/>
            <p:nvPr/>
          </p:nvSpPr>
          <p:spPr>
            <a:xfrm>
              <a:off x="4935310" y="1926772"/>
              <a:ext cx="914400" cy="45720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42AB530-D752-B2C3-ED7C-662E0635E372}"/>
                </a:ext>
              </a:extLst>
            </p:cNvPr>
            <p:cNvSpPr/>
            <p:nvPr/>
          </p:nvSpPr>
          <p:spPr>
            <a:xfrm>
              <a:off x="4629150" y="2383972"/>
              <a:ext cx="1526721" cy="104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CA50801-859D-7529-DE9F-AB7C22298A91}"/>
                </a:ext>
              </a:extLst>
            </p:cNvPr>
            <p:cNvSpPr/>
            <p:nvPr/>
          </p:nvSpPr>
          <p:spPr>
            <a:xfrm>
              <a:off x="4935310" y="2395911"/>
              <a:ext cx="914400" cy="45720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107A941-1280-17D5-7DE2-52015BF3EB9A}"/>
              </a:ext>
            </a:extLst>
          </p:cNvPr>
          <p:cNvGrpSpPr/>
          <p:nvPr/>
        </p:nvGrpSpPr>
        <p:grpSpPr>
          <a:xfrm>
            <a:off x="3439835" y="3782474"/>
            <a:ext cx="1526721" cy="2150172"/>
            <a:chOff x="7320642" y="1278828"/>
            <a:chExt cx="1526721" cy="2150172"/>
          </a:xfrm>
        </p:grpSpPr>
        <p:sp>
          <p:nvSpPr>
            <p:cNvPr id="6" name="Rectangle 5">
              <a:extLst>
                <a:ext uri="{FF2B5EF4-FFF2-40B4-BE49-F238E27FC236}">
                  <a16:creationId xmlns:a16="http://schemas.microsoft.com/office/drawing/2014/main" id="{B7E2CFEC-3FC6-24CC-7D7C-E617FEC3E475}"/>
                </a:ext>
              </a:extLst>
            </p:cNvPr>
            <p:cNvSpPr/>
            <p:nvPr/>
          </p:nvSpPr>
          <p:spPr>
            <a:xfrm>
              <a:off x="7320642" y="2383972"/>
              <a:ext cx="1526721" cy="104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7F27C1D-BDC9-080A-F76E-ABB297A16001}"/>
                </a:ext>
              </a:extLst>
            </p:cNvPr>
            <p:cNvSpPr/>
            <p:nvPr/>
          </p:nvSpPr>
          <p:spPr>
            <a:xfrm>
              <a:off x="7606148" y="1816563"/>
              <a:ext cx="914400" cy="45720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3D0EFA4-775D-F948-D795-6EAA165DB35A}"/>
                </a:ext>
              </a:extLst>
            </p:cNvPr>
            <p:cNvSpPr/>
            <p:nvPr/>
          </p:nvSpPr>
          <p:spPr>
            <a:xfrm>
              <a:off x="7606148" y="1278828"/>
              <a:ext cx="914400" cy="45720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aphicFrame>
        <p:nvGraphicFramePr>
          <p:cNvPr id="32" name="Chart 31">
            <a:extLst>
              <a:ext uri="{FF2B5EF4-FFF2-40B4-BE49-F238E27FC236}">
                <a16:creationId xmlns:a16="http://schemas.microsoft.com/office/drawing/2014/main" id="{C4A8A036-95F6-44A9-2563-53CD2651D42D}"/>
              </a:ext>
            </a:extLst>
          </p:cNvPr>
          <p:cNvGraphicFramePr>
            <a:graphicFrameLocks/>
          </p:cNvGraphicFramePr>
          <p:nvPr>
            <p:extLst>
              <p:ext uri="{D42A27DB-BD31-4B8C-83A1-F6EECF244321}">
                <p14:modId xmlns:p14="http://schemas.microsoft.com/office/powerpoint/2010/main" val="324825478"/>
              </p:ext>
            </p:extLst>
          </p:nvPr>
        </p:nvGraphicFramePr>
        <p:xfrm>
          <a:off x="6626947" y="238397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87EA5E55-1BA5-8928-4A57-247E0E880767}"/>
              </a:ext>
            </a:extLst>
          </p:cNvPr>
          <p:cNvSpPr txBox="1"/>
          <p:nvPr/>
        </p:nvSpPr>
        <p:spPr>
          <a:xfrm>
            <a:off x="2064950" y="6145618"/>
            <a:ext cx="2945219" cy="276999"/>
          </a:xfrm>
          <a:prstGeom prst="rect">
            <a:avLst/>
          </a:prstGeom>
          <a:noFill/>
        </p:spPr>
        <p:txBody>
          <a:bodyPr wrap="square" rtlCol="0">
            <a:spAutoFit/>
          </a:bodyPr>
          <a:lstStyle/>
          <a:p>
            <a:r>
              <a:rPr lang="en-US" sz="1200" dirty="0">
                <a:solidFill>
                  <a:schemeClr val="bg1">
                    <a:lumMod val="50000"/>
                  </a:schemeClr>
                </a:solidFill>
              </a:rPr>
              <a:t>Principle of Continuity</a:t>
            </a:r>
          </a:p>
        </p:txBody>
      </p:sp>
      <p:sp>
        <p:nvSpPr>
          <p:cNvPr id="34" name="TextBox 33">
            <a:extLst>
              <a:ext uri="{FF2B5EF4-FFF2-40B4-BE49-F238E27FC236}">
                <a16:creationId xmlns:a16="http://schemas.microsoft.com/office/drawing/2014/main" id="{705CF0E2-A107-D0A2-9906-EA7D6ED77D1B}"/>
              </a:ext>
            </a:extLst>
          </p:cNvPr>
          <p:cNvSpPr txBox="1"/>
          <p:nvPr/>
        </p:nvSpPr>
        <p:spPr>
          <a:xfrm>
            <a:off x="7225446" y="4948467"/>
            <a:ext cx="2945219" cy="461665"/>
          </a:xfrm>
          <a:prstGeom prst="rect">
            <a:avLst/>
          </a:prstGeom>
          <a:noFill/>
        </p:spPr>
        <p:txBody>
          <a:bodyPr wrap="square" rtlCol="0">
            <a:spAutoFit/>
          </a:bodyPr>
          <a:lstStyle/>
          <a:p>
            <a:r>
              <a:rPr lang="en-US" sz="1200" dirty="0">
                <a:solidFill>
                  <a:schemeClr val="bg1">
                    <a:lumMod val="50000"/>
                  </a:schemeClr>
                </a:solidFill>
              </a:rPr>
              <a:t>Continuity seen in the Y-axis without an actual axis line present.</a:t>
            </a:r>
          </a:p>
        </p:txBody>
      </p:sp>
    </p:spTree>
    <p:extLst>
      <p:ext uri="{BB962C8B-B14F-4D97-AF65-F5344CB8AC3E}">
        <p14:creationId xmlns:p14="http://schemas.microsoft.com/office/powerpoint/2010/main" val="248919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783041-D573-75EE-F6F1-8A8286ABD0DF}"/>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991576"/>
          </a:xfrm>
          <a:prstGeom prst="rect">
            <a:avLst/>
          </a:prstGeom>
        </p:spPr>
      </p:pic>
      <p:sp>
        <p:nvSpPr>
          <p:cNvPr id="2" name="TextBox 1">
            <a:extLst>
              <a:ext uri="{FF2B5EF4-FFF2-40B4-BE49-F238E27FC236}">
                <a16:creationId xmlns:a16="http://schemas.microsoft.com/office/drawing/2014/main" id="{60D2CD15-A1AF-D308-217C-84B47E99B51B}"/>
              </a:ext>
            </a:extLst>
          </p:cNvPr>
          <p:cNvSpPr txBox="1"/>
          <p:nvPr/>
        </p:nvSpPr>
        <p:spPr>
          <a:xfrm>
            <a:off x="3600735" y="631785"/>
            <a:ext cx="8332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7E6E6">
                    <a:lumMod val="10000"/>
                  </a:srgbClr>
                </a:solidFill>
                <a:effectLst/>
                <a:uLnTx/>
                <a:uFillTx/>
                <a:latin typeface="Helvetica" panose="020B0604020202020204" pitchFamily="34" charset="0"/>
                <a:ea typeface="+mn-ea"/>
                <a:cs typeface="Helvetica" panose="020B0604020202020204" pitchFamily="34" charset="0"/>
              </a:rPr>
              <a:t>Training Program</a:t>
            </a:r>
          </a:p>
        </p:txBody>
      </p:sp>
      <p:sp>
        <p:nvSpPr>
          <p:cNvPr id="5" name="TextBox 4">
            <a:extLst>
              <a:ext uri="{FF2B5EF4-FFF2-40B4-BE49-F238E27FC236}">
                <a16:creationId xmlns:a16="http://schemas.microsoft.com/office/drawing/2014/main" id="{8AAF4E12-458D-A370-4DB0-5F864F017DCD}"/>
              </a:ext>
            </a:extLst>
          </p:cNvPr>
          <p:cNvSpPr txBox="1"/>
          <p:nvPr/>
        </p:nvSpPr>
        <p:spPr>
          <a:xfrm>
            <a:off x="3600735" y="175104"/>
            <a:ext cx="8332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About</a:t>
            </a:r>
            <a:r>
              <a:rPr kumimoji="0" lang="en-US" sz="3200" b="1" i="0" u="none" strike="noStrike" kern="1200" cap="none" spc="0" normalizeH="0" baseline="0" noProof="0" dirty="0">
                <a:ln>
                  <a:noFill/>
                </a:ln>
                <a:solidFill>
                  <a:srgbClr val="E7E6E6">
                    <a:lumMod val="10000"/>
                  </a:srgbClr>
                </a:solidFill>
                <a:effectLst/>
                <a:uLnTx/>
                <a:uFillTx/>
                <a:latin typeface="Helvetica" panose="020B0604020202020204" pitchFamily="34" charset="0"/>
                <a:ea typeface="+mn-ea"/>
                <a:cs typeface="Helvetica" panose="020B0604020202020204" pitchFamily="34" charset="0"/>
              </a:rPr>
              <a:t> </a:t>
            </a:r>
          </a:p>
        </p:txBody>
      </p:sp>
      <p:sp>
        <p:nvSpPr>
          <p:cNvPr id="34" name="TextBox 33">
            <a:extLst>
              <a:ext uri="{FF2B5EF4-FFF2-40B4-BE49-F238E27FC236}">
                <a16:creationId xmlns:a16="http://schemas.microsoft.com/office/drawing/2014/main" id="{E6A6ACB1-2977-F92B-C2C1-4C516C24B9B4}"/>
              </a:ext>
            </a:extLst>
          </p:cNvPr>
          <p:cNvSpPr txBox="1"/>
          <p:nvPr/>
        </p:nvSpPr>
        <p:spPr>
          <a:xfrm>
            <a:off x="663991" y="2317736"/>
            <a:ext cx="5368411"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After the completion of this course, the learners would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1. Understand the art and science of storytelling and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2. Create compelling visualizations required for storytelling with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3. Learn to maximize use of tools for effective story telling.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4. Craft stories with a beginning, middle and the end on any data for effective decision making.</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pic>
        <p:nvPicPr>
          <p:cNvPr id="39" name="Picture 38" descr="A group of people with a light bulb and a check mark&#10;&#10;Description automatically generated">
            <a:extLst>
              <a:ext uri="{FF2B5EF4-FFF2-40B4-BE49-F238E27FC236}">
                <a16:creationId xmlns:a16="http://schemas.microsoft.com/office/drawing/2014/main" id="{5B1789A2-E14E-BBF6-6CFC-F76FF85D491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84004" y="3907592"/>
            <a:ext cx="632057" cy="632057"/>
          </a:xfrm>
          <a:prstGeom prst="rect">
            <a:avLst/>
          </a:prstGeom>
        </p:spPr>
      </p:pic>
      <p:pic>
        <p:nvPicPr>
          <p:cNvPr id="40" name="Picture 39" descr="A black and white image of a paper and a pen&#10;&#10;Description automatically generated">
            <a:extLst>
              <a:ext uri="{FF2B5EF4-FFF2-40B4-BE49-F238E27FC236}">
                <a16:creationId xmlns:a16="http://schemas.microsoft.com/office/drawing/2014/main" id="{F35BBA13-22D5-5675-EE28-000E1511E25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81247" y="5221611"/>
            <a:ext cx="474635" cy="474635"/>
          </a:xfrm>
          <a:prstGeom prst="rect">
            <a:avLst/>
          </a:prstGeom>
        </p:spPr>
      </p:pic>
      <p:sp>
        <p:nvSpPr>
          <p:cNvPr id="42" name="TextBox 41">
            <a:extLst>
              <a:ext uri="{FF2B5EF4-FFF2-40B4-BE49-F238E27FC236}">
                <a16:creationId xmlns:a16="http://schemas.microsoft.com/office/drawing/2014/main" id="{E4403A10-23E0-8780-FC7A-3823272BD0AB}"/>
              </a:ext>
            </a:extLst>
          </p:cNvPr>
          <p:cNvSpPr txBox="1"/>
          <p:nvPr/>
        </p:nvSpPr>
        <p:spPr>
          <a:xfrm>
            <a:off x="7110782" y="1860054"/>
            <a:ext cx="53684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Course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pic>
        <p:nvPicPr>
          <p:cNvPr id="44" name="Picture 43" descr="A group of people with a light bulb above them&#10;&#10;Description automatically generated">
            <a:extLst>
              <a:ext uri="{FF2B5EF4-FFF2-40B4-BE49-F238E27FC236}">
                <a16:creationId xmlns:a16="http://schemas.microsoft.com/office/drawing/2014/main" id="{B6C606F1-5928-967A-A605-EC3174B0E6D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18675" y="2747211"/>
            <a:ext cx="503734" cy="503734"/>
          </a:xfrm>
          <a:prstGeom prst="rect">
            <a:avLst/>
          </a:prstGeom>
        </p:spPr>
      </p:pic>
      <p:sp>
        <p:nvSpPr>
          <p:cNvPr id="45" name="Rectangle 44">
            <a:extLst>
              <a:ext uri="{FF2B5EF4-FFF2-40B4-BE49-F238E27FC236}">
                <a16:creationId xmlns:a16="http://schemas.microsoft.com/office/drawing/2014/main" id="{503521AD-D5E2-9796-0E67-6C4D0C620AAE}"/>
              </a:ext>
            </a:extLst>
          </p:cNvPr>
          <p:cNvSpPr/>
          <p:nvPr/>
        </p:nvSpPr>
        <p:spPr>
          <a:xfrm>
            <a:off x="7236268" y="2577538"/>
            <a:ext cx="868548" cy="807632"/>
          </a:xfrm>
          <a:prstGeom prst="rect">
            <a:avLst/>
          </a:prstGeom>
          <a:no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3F69D00D-94D2-CF1E-6343-485238AA5191}"/>
              </a:ext>
            </a:extLst>
          </p:cNvPr>
          <p:cNvSpPr/>
          <p:nvPr/>
        </p:nvSpPr>
        <p:spPr>
          <a:xfrm>
            <a:off x="7236268" y="3800846"/>
            <a:ext cx="868548" cy="807632"/>
          </a:xfrm>
          <a:prstGeom prst="rect">
            <a:avLst/>
          </a:prstGeom>
          <a:no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BE44D-69A3-78AB-619E-3DC11617C305}"/>
              </a:ext>
            </a:extLst>
          </p:cNvPr>
          <p:cNvSpPr/>
          <p:nvPr/>
        </p:nvSpPr>
        <p:spPr>
          <a:xfrm>
            <a:off x="7267242" y="5048057"/>
            <a:ext cx="868548" cy="807632"/>
          </a:xfrm>
          <a:prstGeom prst="rect">
            <a:avLst/>
          </a:prstGeom>
          <a:no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2523368-F27E-9F4B-72FE-7668F16A3973}"/>
              </a:ext>
            </a:extLst>
          </p:cNvPr>
          <p:cNvSpPr/>
          <p:nvPr/>
        </p:nvSpPr>
        <p:spPr>
          <a:xfrm>
            <a:off x="8082697" y="2577538"/>
            <a:ext cx="1459841" cy="807632"/>
          </a:xfrm>
          <a:prstGeom prst="rect">
            <a:avLst/>
          </a:prstGeom>
          <a:solidFill>
            <a:schemeClr val="bg1"/>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A46A2A6-3863-BD49-41F2-F4BFFC15F735}"/>
              </a:ext>
            </a:extLst>
          </p:cNvPr>
          <p:cNvSpPr txBox="1"/>
          <p:nvPr/>
        </p:nvSpPr>
        <p:spPr>
          <a:xfrm>
            <a:off x="8166948" y="2690030"/>
            <a:ext cx="141707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Methodology</a:t>
            </a:r>
          </a:p>
        </p:txBody>
      </p:sp>
      <p:sp>
        <p:nvSpPr>
          <p:cNvPr id="49" name="Rectangle 48">
            <a:extLst>
              <a:ext uri="{FF2B5EF4-FFF2-40B4-BE49-F238E27FC236}">
                <a16:creationId xmlns:a16="http://schemas.microsoft.com/office/drawing/2014/main" id="{E62F638E-8DED-54CA-DCCE-36550A22148F}"/>
              </a:ext>
            </a:extLst>
          </p:cNvPr>
          <p:cNvSpPr/>
          <p:nvPr/>
        </p:nvSpPr>
        <p:spPr>
          <a:xfrm>
            <a:off x="8100881" y="3800846"/>
            <a:ext cx="1431825" cy="807632"/>
          </a:xfrm>
          <a:prstGeom prst="rect">
            <a:avLst/>
          </a:prstGeom>
          <a:solidFill>
            <a:schemeClr val="bg1"/>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540C80FD-ED21-62D7-ECAC-9805F288A0D5}"/>
              </a:ext>
            </a:extLst>
          </p:cNvPr>
          <p:cNvSpPr txBox="1"/>
          <p:nvPr/>
        </p:nvSpPr>
        <p:spPr>
          <a:xfrm>
            <a:off x="8205713" y="3920965"/>
            <a:ext cx="126328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Hands-on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Activities</a:t>
            </a:r>
          </a:p>
        </p:txBody>
      </p:sp>
      <p:sp>
        <p:nvSpPr>
          <p:cNvPr id="50" name="Rectangle 49">
            <a:extLst>
              <a:ext uri="{FF2B5EF4-FFF2-40B4-BE49-F238E27FC236}">
                <a16:creationId xmlns:a16="http://schemas.microsoft.com/office/drawing/2014/main" id="{6027196E-01DA-0AEC-4DDE-C93FB9676DAC}"/>
              </a:ext>
            </a:extLst>
          </p:cNvPr>
          <p:cNvSpPr/>
          <p:nvPr/>
        </p:nvSpPr>
        <p:spPr>
          <a:xfrm>
            <a:off x="8135427" y="5048057"/>
            <a:ext cx="1387447" cy="807632"/>
          </a:xfrm>
          <a:prstGeom prst="rect">
            <a:avLst/>
          </a:prstGeom>
          <a:solidFill>
            <a:schemeClr val="bg1"/>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solidFill>
                  <a:srgbClr val="E7E6E6">
                    <a:lumMod val="50000"/>
                  </a:srgbClr>
                </a:solid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B7E0877-653E-9CEC-DAE0-BD85736E6BD0}"/>
              </a:ext>
            </a:extLst>
          </p:cNvPr>
          <p:cNvSpPr txBox="1"/>
          <p:nvPr/>
        </p:nvSpPr>
        <p:spPr>
          <a:xfrm>
            <a:off x="8198506" y="5175416"/>
            <a:ext cx="134403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Strategy</a:t>
            </a:r>
          </a:p>
        </p:txBody>
      </p:sp>
      <p:sp>
        <p:nvSpPr>
          <p:cNvPr id="54" name="TextBox 53">
            <a:extLst>
              <a:ext uri="{FF2B5EF4-FFF2-40B4-BE49-F238E27FC236}">
                <a16:creationId xmlns:a16="http://schemas.microsoft.com/office/drawing/2014/main" id="{5E83BE46-E241-7A4F-F751-F8C8309D720C}"/>
              </a:ext>
            </a:extLst>
          </p:cNvPr>
          <p:cNvSpPr txBox="1"/>
          <p:nvPr/>
        </p:nvSpPr>
        <p:spPr>
          <a:xfrm>
            <a:off x="686851" y="1779848"/>
            <a:ext cx="53684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7E6E6">
                    <a:lumMod val="50000"/>
                  </a:srgbClr>
                </a:solidFill>
                <a:effectLst/>
                <a:uLnTx/>
                <a:uFillTx/>
                <a:latin typeface="Helvetica" panose="020B0604020202020204" pitchFamily="34" charset="0"/>
                <a:ea typeface="+mn-ea"/>
                <a:cs typeface="Helvetica" panose="020B0604020202020204" pitchFamily="34" charset="0"/>
              </a:rPr>
              <a:t>Learning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606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2DFB0-7620-B100-EBCE-7290B23E1968}"/>
            </a:ext>
          </a:extLst>
        </p:cNvPr>
        <p:cNvGrpSpPr/>
        <p:nvPr/>
      </p:nvGrpSpPr>
      <p:grpSpPr>
        <a:xfrm>
          <a:off x="0" y="0"/>
          <a:ext cx="0" cy="0"/>
          <a:chOff x="0" y="0"/>
          <a:chExt cx="0" cy="0"/>
        </a:xfrm>
      </p:grpSpPr>
      <p:pic>
        <p:nvPicPr>
          <p:cNvPr id="45" name="Picture 44">
            <a:extLst>
              <a:ext uri="{FF2B5EF4-FFF2-40B4-BE49-F238E27FC236}">
                <a16:creationId xmlns:a16="http://schemas.microsoft.com/office/drawing/2014/main" id="{9FB1A9C3-EEA6-EF7B-7AFE-718118334532}"/>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19B76A4A-D088-7697-9D76-7153014ECC4C}"/>
              </a:ext>
            </a:extLst>
          </p:cNvPr>
          <p:cNvSpPr txBox="1">
            <a:spLocks/>
          </p:cNvSpPr>
          <p:nvPr/>
        </p:nvSpPr>
        <p:spPr>
          <a:xfrm>
            <a:off x="2161533" y="236940"/>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
        <p:nvSpPr>
          <p:cNvPr id="3" name="TextBox 2">
            <a:extLst>
              <a:ext uri="{FF2B5EF4-FFF2-40B4-BE49-F238E27FC236}">
                <a16:creationId xmlns:a16="http://schemas.microsoft.com/office/drawing/2014/main" id="{D09C8560-E20A-F5E8-112E-2262E23C2DEF}"/>
              </a:ext>
            </a:extLst>
          </p:cNvPr>
          <p:cNvSpPr txBox="1"/>
          <p:nvPr/>
        </p:nvSpPr>
        <p:spPr>
          <a:xfrm>
            <a:off x="3680652" y="1337022"/>
            <a:ext cx="4687261" cy="369332"/>
          </a:xfrm>
          <a:prstGeom prst="rect">
            <a:avLst/>
          </a:prstGeom>
          <a:noFill/>
        </p:spPr>
        <p:txBody>
          <a:bodyPr wrap="square" rtlCol="0">
            <a:spAutoFit/>
          </a:bodyPr>
          <a:lstStyle/>
          <a:p>
            <a:r>
              <a:rPr lang="en-US"/>
              <a:t>Gestalt’s </a:t>
            </a:r>
            <a:r>
              <a:rPr lang="en-US" dirty="0"/>
              <a:t>Principles </a:t>
            </a:r>
            <a:r>
              <a:rPr lang="en-US"/>
              <a:t>of Visual </a:t>
            </a:r>
            <a:r>
              <a:rPr lang="en-US" dirty="0"/>
              <a:t>Perception</a:t>
            </a:r>
          </a:p>
        </p:txBody>
      </p:sp>
      <p:sp>
        <p:nvSpPr>
          <p:cNvPr id="4" name="Oval 3">
            <a:extLst>
              <a:ext uri="{FF2B5EF4-FFF2-40B4-BE49-F238E27FC236}">
                <a16:creationId xmlns:a16="http://schemas.microsoft.com/office/drawing/2014/main" id="{1EA5D8D2-F155-63A6-CFDA-EA59B8D8DFD7}"/>
              </a:ext>
            </a:extLst>
          </p:cNvPr>
          <p:cNvSpPr/>
          <p:nvPr/>
        </p:nvSpPr>
        <p:spPr>
          <a:xfrm>
            <a:off x="1511583" y="2383972"/>
            <a:ext cx="16459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Connection</a:t>
            </a:r>
          </a:p>
        </p:txBody>
      </p:sp>
      <p:sp>
        <p:nvSpPr>
          <p:cNvPr id="31" name="TextBox 30">
            <a:extLst>
              <a:ext uri="{FF2B5EF4-FFF2-40B4-BE49-F238E27FC236}">
                <a16:creationId xmlns:a16="http://schemas.microsoft.com/office/drawing/2014/main" id="{6C3179C5-36EB-A104-53A4-06C18C64BB81}"/>
              </a:ext>
            </a:extLst>
          </p:cNvPr>
          <p:cNvSpPr txBox="1"/>
          <p:nvPr/>
        </p:nvSpPr>
        <p:spPr>
          <a:xfrm>
            <a:off x="5549446" y="3468938"/>
            <a:ext cx="2051165" cy="276999"/>
          </a:xfrm>
          <a:prstGeom prst="rect">
            <a:avLst/>
          </a:prstGeom>
          <a:noFill/>
        </p:spPr>
        <p:txBody>
          <a:bodyPr wrap="square" rtlCol="0">
            <a:spAutoFit/>
          </a:bodyPr>
          <a:lstStyle/>
          <a:p>
            <a:r>
              <a:rPr lang="en-US" sz="1200" dirty="0"/>
              <a:t>Principle of Connection</a:t>
            </a:r>
          </a:p>
        </p:txBody>
      </p:sp>
      <p:sp>
        <p:nvSpPr>
          <p:cNvPr id="6" name="Oval 5">
            <a:extLst>
              <a:ext uri="{FF2B5EF4-FFF2-40B4-BE49-F238E27FC236}">
                <a16:creationId xmlns:a16="http://schemas.microsoft.com/office/drawing/2014/main" id="{6282A679-527E-93E5-1E71-27A4EA607EAC}"/>
              </a:ext>
            </a:extLst>
          </p:cNvPr>
          <p:cNvSpPr/>
          <p:nvPr/>
        </p:nvSpPr>
        <p:spPr>
          <a:xfrm>
            <a:off x="3891516" y="2383972"/>
            <a:ext cx="276999" cy="27699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82B67C-8F88-AE06-EFBA-460B0EA6AD5F}"/>
              </a:ext>
            </a:extLst>
          </p:cNvPr>
          <p:cNvSpPr/>
          <p:nvPr/>
        </p:nvSpPr>
        <p:spPr>
          <a:xfrm>
            <a:off x="4449534" y="2383971"/>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940A1A-BC44-7373-0C90-E29211B77210}"/>
              </a:ext>
            </a:extLst>
          </p:cNvPr>
          <p:cNvSpPr/>
          <p:nvPr/>
        </p:nvSpPr>
        <p:spPr>
          <a:xfrm>
            <a:off x="3891516" y="2769920"/>
            <a:ext cx="276999" cy="27699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7C0725-8ED6-AC80-9C42-FDEB5B46851B}"/>
              </a:ext>
            </a:extLst>
          </p:cNvPr>
          <p:cNvSpPr/>
          <p:nvPr/>
        </p:nvSpPr>
        <p:spPr>
          <a:xfrm>
            <a:off x="4449533" y="2769920"/>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6D5FDF7-51A3-8809-AA0D-BED846818FBA}"/>
              </a:ext>
            </a:extLst>
          </p:cNvPr>
          <p:cNvSpPr/>
          <p:nvPr/>
        </p:nvSpPr>
        <p:spPr>
          <a:xfrm>
            <a:off x="5272447" y="2383971"/>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D5FCD91-635F-94FC-C74F-42B313642F3E}"/>
              </a:ext>
            </a:extLst>
          </p:cNvPr>
          <p:cNvSpPr/>
          <p:nvPr/>
        </p:nvSpPr>
        <p:spPr>
          <a:xfrm>
            <a:off x="5272447" y="2769920"/>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2AE576B-11D2-D8A1-0BAC-00B78E9B8FBE}"/>
              </a:ext>
            </a:extLst>
          </p:cNvPr>
          <p:cNvSpPr/>
          <p:nvPr/>
        </p:nvSpPr>
        <p:spPr>
          <a:xfrm>
            <a:off x="5847907" y="2485256"/>
            <a:ext cx="74428" cy="744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D64BF7-8E0F-1B7A-0C86-2250228213C3}"/>
              </a:ext>
            </a:extLst>
          </p:cNvPr>
          <p:cNvSpPr/>
          <p:nvPr/>
        </p:nvSpPr>
        <p:spPr>
          <a:xfrm>
            <a:off x="5847907" y="2878386"/>
            <a:ext cx="74428" cy="744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D1C00CE-9C4E-9A4D-A320-18FB01A3CE59}"/>
              </a:ext>
            </a:extLst>
          </p:cNvPr>
          <p:cNvSpPr/>
          <p:nvPr/>
        </p:nvSpPr>
        <p:spPr>
          <a:xfrm>
            <a:off x="7188470" y="2383970"/>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A5D715E-6CF6-DB11-D6BB-FADCE1DE9ABE}"/>
              </a:ext>
            </a:extLst>
          </p:cNvPr>
          <p:cNvSpPr/>
          <p:nvPr/>
        </p:nvSpPr>
        <p:spPr>
          <a:xfrm>
            <a:off x="7188470" y="2769919"/>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17504F-305C-60FF-BD8F-FAE9F8DB4887}"/>
              </a:ext>
            </a:extLst>
          </p:cNvPr>
          <p:cNvSpPr/>
          <p:nvPr/>
        </p:nvSpPr>
        <p:spPr>
          <a:xfrm>
            <a:off x="6650199" y="2383970"/>
            <a:ext cx="276999" cy="276999"/>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479882C-D888-7691-EC52-74C6EC5162D9}"/>
              </a:ext>
            </a:extLst>
          </p:cNvPr>
          <p:cNvSpPr/>
          <p:nvPr/>
        </p:nvSpPr>
        <p:spPr>
          <a:xfrm>
            <a:off x="6642556" y="2769919"/>
            <a:ext cx="276999" cy="276999"/>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C824553-A04C-BB78-EEFB-1FFA044A6734}"/>
              </a:ext>
            </a:extLst>
          </p:cNvPr>
          <p:cNvSpPr/>
          <p:nvPr/>
        </p:nvSpPr>
        <p:spPr>
          <a:xfrm>
            <a:off x="8400918" y="2383970"/>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56318A-D34B-FA61-D1A9-E8F5CAD4C21E}"/>
              </a:ext>
            </a:extLst>
          </p:cNvPr>
          <p:cNvSpPr/>
          <p:nvPr/>
        </p:nvSpPr>
        <p:spPr>
          <a:xfrm>
            <a:off x="8400918" y="2769919"/>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FF1750-721F-A173-1F44-CECEE6F0D349}"/>
              </a:ext>
            </a:extLst>
          </p:cNvPr>
          <p:cNvSpPr/>
          <p:nvPr/>
        </p:nvSpPr>
        <p:spPr>
          <a:xfrm>
            <a:off x="8854354" y="2383970"/>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8834581-578C-12C6-C54C-12810A4148FD}"/>
              </a:ext>
            </a:extLst>
          </p:cNvPr>
          <p:cNvSpPr/>
          <p:nvPr/>
        </p:nvSpPr>
        <p:spPr>
          <a:xfrm>
            <a:off x="8854354" y="2769919"/>
            <a:ext cx="276999" cy="276999"/>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6EF5543-DD90-66C2-3001-D6AA063153DA}"/>
              </a:ext>
            </a:extLst>
          </p:cNvPr>
          <p:cNvSpPr/>
          <p:nvPr/>
        </p:nvSpPr>
        <p:spPr>
          <a:xfrm>
            <a:off x="8762969" y="2179674"/>
            <a:ext cx="459767" cy="111869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9E4FBCC-0DF4-7B0A-478E-5C1734B33F2E}"/>
              </a:ext>
            </a:extLst>
          </p:cNvPr>
          <p:cNvPicPr>
            <a:picLocks noChangeAspect="1"/>
          </p:cNvPicPr>
          <p:nvPr/>
        </p:nvPicPr>
        <p:blipFill>
          <a:blip r:embed="rId4"/>
          <a:stretch>
            <a:fillRect/>
          </a:stretch>
        </p:blipFill>
        <p:spPr>
          <a:xfrm>
            <a:off x="3943218" y="3956172"/>
            <a:ext cx="4457700" cy="1943100"/>
          </a:xfrm>
          <a:prstGeom prst="rect">
            <a:avLst/>
          </a:prstGeom>
        </p:spPr>
      </p:pic>
      <p:sp>
        <p:nvSpPr>
          <p:cNvPr id="44" name="TextBox 43">
            <a:extLst>
              <a:ext uri="{FF2B5EF4-FFF2-40B4-BE49-F238E27FC236}">
                <a16:creationId xmlns:a16="http://schemas.microsoft.com/office/drawing/2014/main" id="{D34E3BE2-6443-218F-5649-42D020E53EB6}"/>
              </a:ext>
            </a:extLst>
          </p:cNvPr>
          <p:cNvSpPr txBox="1"/>
          <p:nvPr/>
        </p:nvSpPr>
        <p:spPr>
          <a:xfrm>
            <a:off x="5026959" y="5928923"/>
            <a:ext cx="2286000" cy="307777"/>
          </a:xfrm>
          <a:prstGeom prst="rect">
            <a:avLst/>
          </a:prstGeom>
          <a:noFill/>
        </p:spPr>
        <p:txBody>
          <a:bodyPr wrap="square" rtlCol="0">
            <a:spAutoFit/>
          </a:bodyPr>
          <a:lstStyle/>
          <a:p>
            <a:r>
              <a:rPr lang="en-US" sz="1400" dirty="0">
                <a:solidFill>
                  <a:schemeClr val="bg1">
                    <a:lumMod val="50000"/>
                  </a:schemeClr>
                </a:solidFill>
              </a:rPr>
              <a:t>Lines connecting the dots</a:t>
            </a:r>
          </a:p>
        </p:txBody>
      </p:sp>
    </p:spTree>
    <p:extLst>
      <p:ext uri="{BB962C8B-B14F-4D97-AF65-F5344CB8AC3E}">
        <p14:creationId xmlns:p14="http://schemas.microsoft.com/office/powerpoint/2010/main" val="901889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3F61D-B1EE-3DA3-0A67-C787A68FF99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B4F736-7F1F-D268-D7EF-8FBF892F220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0F6E2F8F-DCE8-B086-EE15-4DC998CAAA08}"/>
              </a:ext>
            </a:extLst>
          </p:cNvPr>
          <p:cNvGrpSpPr/>
          <p:nvPr/>
        </p:nvGrpSpPr>
        <p:grpSpPr>
          <a:xfrm>
            <a:off x="2685328" y="1261641"/>
            <a:ext cx="8333770" cy="5255442"/>
            <a:chOff x="2685328" y="1261641"/>
            <a:chExt cx="8333770" cy="5255442"/>
          </a:xfrm>
        </p:grpSpPr>
        <p:cxnSp>
          <p:nvCxnSpPr>
            <p:cNvPr id="6" name="Straight Connector 5">
              <a:extLst>
                <a:ext uri="{FF2B5EF4-FFF2-40B4-BE49-F238E27FC236}">
                  <a16:creationId xmlns:a16="http://schemas.microsoft.com/office/drawing/2014/main" id="{7C269D99-4FFB-D6A4-445D-5BCADFA4E2A6}"/>
                </a:ext>
              </a:extLst>
            </p:cNvPr>
            <p:cNvCxnSpPr/>
            <p:nvPr/>
          </p:nvCxnSpPr>
          <p:spPr>
            <a:xfrm flipV="1">
              <a:off x="5521124" y="4162557"/>
              <a:ext cx="2928395" cy="386294"/>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493504FD-E739-8D28-1E12-34AA2D4633EA}"/>
                </a:ext>
              </a:extLst>
            </p:cNvPr>
            <p:cNvCxnSpPr/>
            <p:nvPr/>
          </p:nvCxnSpPr>
          <p:spPr>
            <a:xfrm flipV="1">
              <a:off x="5382228" y="4155311"/>
              <a:ext cx="3119378" cy="97410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AFE10C8-A427-0F87-6FFD-874691D90C88}"/>
                </a:ext>
              </a:extLst>
            </p:cNvPr>
            <p:cNvCxnSpPr>
              <a:cxnSpLocks/>
            </p:cNvCxnSpPr>
            <p:nvPr/>
          </p:nvCxnSpPr>
          <p:spPr>
            <a:xfrm flipV="1">
              <a:off x="8620247" y="2372810"/>
              <a:ext cx="454305" cy="222552"/>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 name="Chart 1">
              <a:extLst>
                <a:ext uri="{FF2B5EF4-FFF2-40B4-BE49-F238E27FC236}">
                  <a16:creationId xmlns:a16="http://schemas.microsoft.com/office/drawing/2014/main" id="{A6516537-5AAE-ED95-7AFF-798678FD56A8}"/>
                </a:ext>
              </a:extLst>
            </p:cNvPr>
            <p:cNvGraphicFramePr>
              <a:graphicFrameLocks/>
            </p:cNvGraphicFramePr>
            <p:nvPr>
              <p:extLst>
                <p:ext uri="{D42A27DB-BD31-4B8C-83A1-F6EECF244321}">
                  <p14:modId xmlns:p14="http://schemas.microsoft.com/office/powerpoint/2010/main" val="3145125490"/>
                </p:ext>
              </p:extLst>
            </p:nvPr>
          </p:nvGraphicFramePr>
          <p:xfrm>
            <a:off x="2685328" y="1261641"/>
            <a:ext cx="6227180" cy="483480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491DBFFD-F333-AFA1-5810-64B1D09A2B3F}"/>
                </a:ext>
              </a:extLst>
            </p:cNvPr>
            <p:cNvSpPr txBox="1"/>
            <p:nvPr/>
          </p:nvSpPr>
          <p:spPr>
            <a:xfrm>
              <a:off x="8808335" y="2228671"/>
              <a:ext cx="1909821" cy="1200329"/>
            </a:xfrm>
            <a:prstGeom prst="rect">
              <a:avLst/>
            </a:prstGeom>
            <a:noFill/>
          </p:spPr>
          <p:txBody>
            <a:bodyPr wrap="square" rtlCol="0">
              <a:spAutoFit/>
            </a:bodyPr>
            <a:lstStyle/>
            <a:p>
              <a:pPr algn="ctr"/>
              <a:r>
                <a:rPr lang="en-US" sz="1200" dirty="0"/>
                <a:t>Survey shows that demonstration of results is the single most important dimension when choosing a service provider.</a:t>
              </a:r>
            </a:p>
          </p:txBody>
        </p:sp>
        <p:sp>
          <p:nvSpPr>
            <p:cNvPr id="4" name="TextBox 3">
              <a:extLst>
                <a:ext uri="{FF2B5EF4-FFF2-40B4-BE49-F238E27FC236}">
                  <a16:creationId xmlns:a16="http://schemas.microsoft.com/office/drawing/2014/main" id="{A75C505C-A335-C653-CBA4-77803970C4FE}"/>
                </a:ext>
              </a:extLst>
            </p:cNvPr>
            <p:cNvSpPr txBox="1"/>
            <p:nvPr/>
          </p:nvSpPr>
          <p:spPr>
            <a:xfrm>
              <a:off x="8507392" y="3929084"/>
              <a:ext cx="2511706" cy="1200329"/>
            </a:xfrm>
            <a:prstGeom prst="rect">
              <a:avLst/>
            </a:prstGeom>
            <a:noFill/>
          </p:spPr>
          <p:txBody>
            <a:bodyPr wrap="square" rtlCol="0">
              <a:spAutoFit/>
            </a:bodyPr>
            <a:lstStyle/>
            <a:p>
              <a:pPr algn="ctr"/>
              <a:r>
                <a:rPr lang="en-US" sz="1200" dirty="0"/>
                <a:t>Affordability and experience working together previously, which were hypothesized to be very important in decision making process, were both cited less frequently as important attributes.</a:t>
              </a:r>
            </a:p>
          </p:txBody>
        </p:sp>
        <p:sp>
          <p:nvSpPr>
            <p:cNvPr id="12" name="TextBox 11">
              <a:extLst>
                <a:ext uri="{FF2B5EF4-FFF2-40B4-BE49-F238E27FC236}">
                  <a16:creationId xmlns:a16="http://schemas.microsoft.com/office/drawing/2014/main" id="{36094502-B3E5-BB1A-CE77-FFA2340EDC48}"/>
                </a:ext>
              </a:extLst>
            </p:cNvPr>
            <p:cNvSpPr txBox="1"/>
            <p:nvPr/>
          </p:nvSpPr>
          <p:spPr>
            <a:xfrm>
              <a:off x="4062714" y="6116973"/>
              <a:ext cx="5243332" cy="400110"/>
            </a:xfrm>
            <a:prstGeom prst="rect">
              <a:avLst/>
            </a:prstGeom>
            <a:noFill/>
          </p:spPr>
          <p:txBody>
            <a:bodyPr wrap="square" rtlCol="0">
              <a:spAutoFit/>
            </a:bodyPr>
            <a:lstStyle/>
            <a:p>
              <a:r>
                <a:rPr lang="en-US" sz="1000" dirty="0">
                  <a:solidFill>
                    <a:schemeClr val="bg1">
                      <a:lumMod val="65000"/>
                    </a:schemeClr>
                  </a:solidFill>
                </a:rPr>
                <a:t>Data sources: xyz; includes N number of survey respondents. Note that respondents were able to choose up to 3 options.</a:t>
              </a:r>
            </a:p>
          </p:txBody>
        </p:sp>
      </p:grpSp>
      <p:sp>
        <p:nvSpPr>
          <p:cNvPr id="13" name="Title 3">
            <a:extLst>
              <a:ext uri="{FF2B5EF4-FFF2-40B4-BE49-F238E27FC236}">
                <a16:creationId xmlns:a16="http://schemas.microsoft.com/office/drawing/2014/main" id="{CF333917-745F-836F-ED04-D7EBAF184295}"/>
              </a:ext>
            </a:extLst>
          </p:cNvPr>
          <p:cNvSpPr txBox="1">
            <a:spLocks/>
          </p:cNvSpPr>
          <p:nvPr/>
        </p:nvSpPr>
        <p:spPr>
          <a:xfrm>
            <a:off x="2162663" y="236021"/>
            <a:ext cx="8290742"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Remove clutter from visuals</a:t>
            </a:r>
          </a:p>
        </p:txBody>
      </p:sp>
      <p:sp>
        <p:nvSpPr>
          <p:cNvPr id="14" name="TextBox 13">
            <a:extLst>
              <a:ext uri="{FF2B5EF4-FFF2-40B4-BE49-F238E27FC236}">
                <a16:creationId xmlns:a16="http://schemas.microsoft.com/office/drawing/2014/main" id="{8994B8DA-83C6-C7A6-0132-3C620460949C}"/>
              </a:ext>
            </a:extLst>
          </p:cNvPr>
          <p:cNvSpPr txBox="1"/>
          <p:nvPr/>
        </p:nvSpPr>
        <p:spPr>
          <a:xfrm>
            <a:off x="729203" y="3032265"/>
            <a:ext cx="1956125" cy="1323439"/>
          </a:xfrm>
          <a:prstGeom prst="rect">
            <a:avLst/>
          </a:prstGeom>
          <a:noFill/>
        </p:spPr>
        <p:txBody>
          <a:bodyPr wrap="square" rtlCol="0">
            <a:spAutoFit/>
          </a:bodyPr>
          <a:lstStyle/>
          <a:p>
            <a:r>
              <a:rPr lang="en-US" sz="1600" dirty="0">
                <a:solidFill>
                  <a:schemeClr val="tx1">
                    <a:lumMod val="65000"/>
                    <a:lumOff val="35000"/>
                  </a:schemeClr>
                </a:solidFill>
              </a:rPr>
              <a:t>Survey feedback about factors considered by nonprofits in vendor selection.</a:t>
            </a:r>
          </a:p>
        </p:txBody>
      </p:sp>
    </p:spTree>
    <p:extLst>
      <p:ext uri="{BB962C8B-B14F-4D97-AF65-F5344CB8AC3E}">
        <p14:creationId xmlns:p14="http://schemas.microsoft.com/office/powerpoint/2010/main" val="32201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850843" cy="5085209"/>
            <a:chOff x="1444671" y="1498279"/>
            <a:chExt cx="9850843"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extLst>
                <p:ext uri="{D42A27DB-BD31-4B8C-83A1-F6EECF244321}">
                  <p14:modId xmlns:p14="http://schemas.microsoft.com/office/powerpoint/2010/main" val="566823441"/>
                </p:ext>
              </p:extLst>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282607" y="2399823"/>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dirty="0"/>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6643867" y="4727625"/>
              <a:ext cx="2140228" cy="1384995"/>
            </a:xfrm>
            <a:prstGeom prst="rect">
              <a:avLst/>
            </a:prstGeom>
            <a:noFill/>
          </p:spPr>
          <p:txBody>
            <a:bodyPr wrap="square" rtlCol="0">
              <a:spAutoFit/>
            </a:bodyPr>
            <a:lstStyle/>
            <a:p>
              <a:r>
                <a:rPr lang="en-US" sz="1200" dirty="0"/>
                <a:t>Affordability </a:t>
              </a:r>
              <a:r>
                <a:rPr lang="en-US" sz="1200" dirty="0">
                  <a:solidFill>
                    <a:schemeClr val="bg2">
                      <a:lumMod val="25000"/>
                    </a:schemeClr>
                  </a:solidFill>
                </a:rPr>
                <a:t>and</a:t>
              </a:r>
              <a:r>
                <a:rPr lang="en-US" sz="1200" dirty="0"/>
                <a:t> experience working together previously,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spTree>
    <p:extLst>
      <p:ext uri="{BB962C8B-B14F-4D97-AF65-F5344CB8AC3E}">
        <p14:creationId xmlns:p14="http://schemas.microsoft.com/office/powerpoint/2010/main" val="26915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883500" cy="5085209"/>
            <a:chOff x="1444671" y="1498279"/>
            <a:chExt cx="9883500"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315264" y="2413337"/>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b="1" dirty="0"/>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6789777" y="4738510"/>
              <a:ext cx="2140228" cy="1384995"/>
            </a:xfrm>
            <a:prstGeom prst="rect">
              <a:avLst/>
            </a:prstGeom>
            <a:noFill/>
          </p:spPr>
          <p:txBody>
            <a:bodyPr wrap="square" rtlCol="0">
              <a:spAutoFit/>
            </a:bodyPr>
            <a:lstStyle/>
            <a:p>
              <a:r>
                <a:rPr lang="en-US" sz="1200" b="1" dirty="0"/>
                <a:t>Affordability</a:t>
              </a:r>
              <a:r>
                <a:rPr lang="en-US" sz="1200" dirty="0"/>
                <a:t> </a:t>
              </a:r>
              <a:r>
                <a:rPr lang="en-US" sz="1200" dirty="0">
                  <a:solidFill>
                    <a:schemeClr val="bg2">
                      <a:lumMod val="25000"/>
                    </a:schemeClr>
                  </a:solidFill>
                </a:rPr>
                <a:t>and</a:t>
              </a:r>
              <a:r>
                <a:rPr lang="en-US" sz="1200" dirty="0"/>
                <a:t> </a:t>
              </a:r>
              <a:r>
                <a:rPr lang="en-US" sz="1200" b="1" dirty="0"/>
                <a:t>experience</a:t>
              </a:r>
              <a:r>
                <a:rPr lang="en-US" sz="1200" dirty="0"/>
                <a:t> </a:t>
              </a:r>
              <a:r>
                <a:rPr lang="en-US" sz="1200" b="1" dirty="0"/>
                <a:t>working together previously</a:t>
              </a:r>
              <a:r>
                <a:rPr lang="en-US" sz="1200" dirty="0"/>
                <a:t>,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spTree>
    <p:extLst>
      <p:ext uri="{BB962C8B-B14F-4D97-AF65-F5344CB8AC3E}">
        <p14:creationId xmlns:p14="http://schemas.microsoft.com/office/powerpoint/2010/main" val="2055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956392" cy="5085209"/>
            <a:chOff x="1444671" y="1498279"/>
            <a:chExt cx="9956392"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extLst>
                <p:ext uri="{D42A27DB-BD31-4B8C-83A1-F6EECF244321}">
                  <p14:modId xmlns:p14="http://schemas.microsoft.com/office/powerpoint/2010/main" val="4212853745"/>
                </p:ext>
              </p:extLst>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260835" y="2468466"/>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b="1" dirty="0">
                  <a:solidFill>
                    <a:schemeClr val="accent4">
                      <a:lumMod val="75000"/>
                    </a:schemeClr>
                  </a:solidFill>
                </a:rPr>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9260835" y="4618768"/>
              <a:ext cx="2140228" cy="1384995"/>
            </a:xfrm>
            <a:prstGeom prst="rect">
              <a:avLst/>
            </a:prstGeom>
            <a:noFill/>
          </p:spPr>
          <p:txBody>
            <a:bodyPr wrap="square" rtlCol="0">
              <a:spAutoFit/>
            </a:bodyPr>
            <a:lstStyle/>
            <a:p>
              <a:r>
                <a:rPr lang="en-US" sz="1200" b="1" dirty="0">
                  <a:solidFill>
                    <a:schemeClr val="accent2">
                      <a:lumMod val="75000"/>
                    </a:schemeClr>
                  </a:solidFill>
                </a:rPr>
                <a:t>Affordability</a:t>
              </a:r>
              <a:r>
                <a:rPr lang="en-US" sz="1200" dirty="0"/>
                <a:t> </a:t>
              </a:r>
              <a:r>
                <a:rPr lang="en-US" sz="1200" dirty="0">
                  <a:solidFill>
                    <a:schemeClr val="bg2">
                      <a:lumMod val="25000"/>
                    </a:schemeClr>
                  </a:solidFill>
                </a:rPr>
                <a:t>and</a:t>
              </a:r>
              <a:r>
                <a:rPr lang="en-US" sz="1200" dirty="0"/>
                <a:t> </a:t>
              </a:r>
              <a:r>
                <a:rPr lang="en-US" sz="1200" b="1" dirty="0">
                  <a:solidFill>
                    <a:schemeClr val="accent2">
                      <a:lumMod val="75000"/>
                    </a:schemeClr>
                  </a:solidFill>
                </a:rPr>
                <a:t>experience</a:t>
              </a:r>
              <a:r>
                <a:rPr lang="en-US" sz="1200" dirty="0"/>
                <a:t> </a:t>
              </a:r>
              <a:r>
                <a:rPr lang="en-US" sz="1200" b="1" dirty="0">
                  <a:solidFill>
                    <a:schemeClr val="accent2">
                      <a:lumMod val="75000"/>
                    </a:schemeClr>
                  </a:solidFill>
                </a:rPr>
                <a:t>working together previously</a:t>
              </a:r>
              <a:r>
                <a:rPr lang="en-US" sz="1200" dirty="0"/>
                <a:t>,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spTree>
    <p:extLst>
      <p:ext uri="{BB962C8B-B14F-4D97-AF65-F5344CB8AC3E}">
        <p14:creationId xmlns:p14="http://schemas.microsoft.com/office/powerpoint/2010/main" val="162619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8" name="Group 7">
            <a:extLst>
              <a:ext uri="{FF2B5EF4-FFF2-40B4-BE49-F238E27FC236}">
                <a16:creationId xmlns:a16="http://schemas.microsoft.com/office/drawing/2014/main" id="{67B7E5E3-19F9-C8B1-FD49-02331575E448}"/>
              </a:ext>
            </a:extLst>
          </p:cNvPr>
          <p:cNvGrpSpPr/>
          <p:nvPr/>
        </p:nvGrpSpPr>
        <p:grpSpPr>
          <a:xfrm>
            <a:off x="1444671" y="1498279"/>
            <a:ext cx="9956392" cy="5085209"/>
            <a:chOff x="1444671" y="1498279"/>
            <a:chExt cx="9956392" cy="5085209"/>
          </a:xfrm>
        </p:grpSpPr>
        <p:sp>
          <p:nvSpPr>
            <p:cNvPr id="3" name="Rectangle 2">
              <a:extLst>
                <a:ext uri="{FF2B5EF4-FFF2-40B4-BE49-F238E27FC236}">
                  <a16:creationId xmlns:a16="http://schemas.microsoft.com/office/drawing/2014/main" id="{F08DABDF-9112-7E55-7BDA-9654666E3ECB}"/>
                </a:ext>
              </a:extLst>
            </p:cNvPr>
            <p:cNvSpPr/>
            <p:nvPr/>
          </p:nvSpPr>
          <p:spPr>
            <a:xfrm>
              <a:off x="9260835" y="2933439"/>
              <a:ext cx="2140228" cy="550690"/>
            </a:xfrm>
            <a:prstGeom prst="rect">
              <a:avLst/>
            </a:prstGeom>
            <a:solidFill>
              <a:srgbClr val="DBF0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blue1">
              <a:extLst>
                <a:ext uri="{FF2B5EF4-FFF2-40B4-BE49-F238E27FC236}">
                  <a16:creationId xmlns:a16="http://schemas.microsoft.com/office/drawing/2014/main" id="{2D09B188-0C73-85E6-594C-6E77FEEF966C}"/>
                </a:ext>
              </a:extLst>
            </p:cNvPr>
            <p:cNvSpPr/>
            <p:nvPr/>
          </p:nvSpPr>
          <p:spPr>
            <a:xfrm>
              <a:off x="5671457" y="2421609"/>
              <a:ext cx="5729606" cy="511830"/>
            </a:xfrm>
            <a:prstGeom prst="rect">
              <a:avLst/>
            </a:prstGeom>
            <a:solidFill>
              <a:srgbClr val="DBF0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orange2">
              <a:extLst>
                <a:ext uri="{FF2B5EF4-FFF2-40B4-BE49-F238E27FC236}">
                  <a16:creationId xmlns:a16="http://schemas.microsoft.com/office/drawing/2014/main" id="{42D20C51-211D-68A6-B304-223AD4E8F6FC}"/>
                </a:ext>
              </a:extLst>
            </p:cNvPr>
            <p:cNvSpPr/>
            <p:nvPr/>
          </p:nvSpPr>
          <p:spPr>
            <a:xfrm>
              <a:off x="9260835" y="4535597"/>
              <a:ext cx="2140228" cy="146816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orange1">
              <a:extLst>
                <a:ext uri="{FF2B5EF4-FFF2-40B4-BE49-F238E27FC236}">
                  <a16:creationId xmlns:a16="http://schemas.microsoft.com/office/drawing/2014/main" id="{25FA9A1D-CF52-F1DF-9FCC-CD98397D4B4C}"/>
                </a:ext>
              </a:extLst>
            </p:cNvPr>
            <p:cNvSpPr/>
            <p:nvPr/>
          </p:nvSpPr>
          <p:spPr>
            <a:xfrm>
              <a:off x="5671457" y="4669971"/>
              <a:ext cx="3589378" cy="119742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956392" cy="5085209"/>
              <a:chOff x="1444671" y="1498279"/>
              <a:chExt cx="9956392"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260835" y="2468466"/>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b="1" dirty="0">
                    <a:solidFill>
                      <a:schemeClr val="accent4">
                        <a:lumMod val="75000"/>
                      </a:schemeClr>
                    </a:solidFill>
                  </a:rPr>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9260835" y="4618768"/>
                <a:ext cx="2140228" cy="1384995"/>
              </a:xfrm>
              <a:prstGeom prst="rect">
                <a:avLst/>
              </a:prstGeom>
              <a:noFill/>
            </p:spPr>
            <p:txBody>
              <a:bodyPr wrap="square" rtlCol="0">
                <a:spAutoFit/>
              </a:bodyPr>
              <a:lstStyle/>
              <a:p>
                <a:r>
                  <a:rPr lang="en-US" sz="1200" b="1" dirty="0">
                    <a:solidFill>
                      <a:schemeClr val="accent2">
                        <a:lumMod val="75000"/>
                      </a:schemeClr>
                    </a:solidFill>
                  </a:rPr>
                  <a:t>Affordability</a:t>
                </a:r>
                <a:r>
                  <a:rPr lang="en-US" sz="1200" dirty="0"/>
                  <a:t> </a:t>
                </a:r>
                <a:r>
                  <a:rPr lang="en-US" sz="1200" dirty="0">
                    <a:solidFill>
                      <a:schemeClr val="bg2">
                        <a:lumMod val="25000"/>
                      </a:schemeClr>
                    </a:solidFill>
                  </a:rPr>
                  <a:t>and</a:t>
                </a:r>
                <a:r>
                  <a:rPr lang="en-US" sz="1200" dirty="0"/>
                  <a:t> </a:t>
                </a:r>
                <a:r>
                  <a:rPr lang="en-US" sz="1200" b="1" dirty="0">
                    <a:solidFill>
                      <a:schemeClr val="accent2">
                        <a:lumMod val="75000"/>
                      </a:schemeClr>
                    </a:solidFill>
                  </a:rPr>
                  <a:t>experience</a:t>
                </a:r>
                <a:r>
                  <a:rPr lang="en-US" sz="1200" dirty="0">
                    <a:solidFill>
                      <a:schemeClr val="accent2">
                        <a:lumMod val="75000"/>
                      </a:schemeClr>
                    </a:solidFill>
                  </a:rPr>
                  <a:t> </a:t>
                </a:r>
                <a:r>
                  <a:rPr lang="en-US" sz="1200" b="1" dirty="0">
                    <a:solidFill>
                      <a:schemeClr val="accent2">
                        <a:lumMod val="75000"/>
                      </a:schemeClr>
                    </a:solidFill>
                  </a:rPr>
                  <a:t>working together previously</a:t>
                </a:r>
                <a:r>
                  <a:rPr lang="en-US" sz="1200" dirty="0"/>
                  <a:t>,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grpSp>
    </p:spTree>
    <p:extLst>
      <p:ext uri="{BB962C8B-B14F-4D97-AF65-F5344CB8AC3E}">
        <p14:creationId xmlns:p14="http://schemas.microsoft.com/office/powerpoint/2010/main" val="314595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839957" cy="5085209"/>
            <a:chOff x="1444671" y="1498279"/>
            <a:chExt cx="9839957"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extLst>
                <p:ext uri="{D42A27DB-BD31-4B8C-83A1-F6EECF244321}">
                  <p14:modId xmlns:p14="http://schemas.microsoft.com/office/powerpoint/2010/main" val="1303639818"/>
                </p:ext>
              </p:extLst>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271721" y="2413337"/>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b="1" dirty="0">
                  <a:solidFill>
                    <a:schemeClr val="accent4">
                      <a:lumMod val="75000"/>
                    </a:schemeClr>
                  </a:solidFill>
                </a:rPr>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6643867" y="4741223"/>
              <a:ext cx="2140228" cy="1384995"/>
            </a:xfrm>
            <a:prstGeom prst="rect">
              <a:avLst/>
            </a:prstGeom>
            <a:noFill/>
          </p:spPr>
          <p:txBody>
            <a:bodyPr wrap="square" rtlCol="0">
              <a:spAutoFit/>
            </a:bodyPr>
            <a:lstStyle/>
            <a:p>
              <a:r>
                <a:rPr lang="en-US" sz="1200" b="1" dirty="0">
                  <a:solidFill>
                    <a:schemeClr val="accent2">
                      <a:lumMod val="75000"/>
                    </a:schemeClr>
                  </a:solidFill>
                </a:rPr>
                <a:t>Affordability</a:t>
              </a:r>
              <a:r>
                <a:rPr lang="en-US" sz="1200" dirty="0"/>
                <a:t> </a:t>
              </a:r>
              <a:r>
                <a:rPr lang="en-US" sz="1200" dirty="0">
                  <a:solidFill>
                    <a:schemeClr val="bg2">
                      <a:lumMod val="25000"/>
                    </a:schemeClr>
                  </a:solidFill>
                </a:rPr>
                <a:t>and</a:t>
              </a:r>
              <a:r>
                <a:rPr lang="en-US" sz="1200" dirty="0"/>
                <a:t> </a:t>
              </a:r>
              <a:r>
                <a:rPr lang="en-US" sz="1200" b="1" dirty="0">
                  <a:solidFill>
                    <a:schemeClr val="accent2">
                      <a:lumMod val="75000"/>
                    </a:schemeClr>
                  </a:solidFill>
                </a:rPr>
                <a:t>experience</a:t>
              </a:r>
              <a:r>
                <a:rPr lang="en-US" sz="1200" dirty="0">
                  <a:solidFill>
                    <a:schemeClr val="accent2">
                      <a:lumMod val="75000"/>
                    </a:schemeClr>
                  </a:solidFill>
                </a:rPr>
                <a:t> </a:t>
              </a:r>
              <a:r>
                <a:rPr lang="en-US" sz="1200" b="1" dirty="0">
                  <a:solidFill>
                    <a:schemeClr val="accent2">
                      <a:lumMod val="75000"/>
                    </a:schemeClr>
                  </a:solidFill>
                </a:rPr>
                <a:t>working together previously</a:t>
              </a:r>
              <a:r>
                <a:rPr lang="en-US" sz="1200" dirty="0"/>
                <a:t>,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spTree>
    <p:extLst>
      <p:ext uri="{BB962C8B-B14F-4D97-AF65-F5344CB8AC3E}">
        <p14:creationId xmlns:p14="http://schemas.microsoft.com/office/powerpoint/2010/main" val="305597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81D-2033-ABCB-2644-F3F71F76706F}"/>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16846E1-878A-1307-5FE1-FA8626AFB6A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256437E3-AF10-17AF-7BFB-C4EFAA301150}"/>
              </a:ext>
            </a:extLst>
          </p:cNvPr>
          <p:cNvSpPr txBox="1">
            <a:spLocks/>
          </p:cNvSpPr>
          <p:nvPr/>
        </p:nvSpPr>
        <p:spPr>
          <a:xfrm>
            <a:off x="1975997" y="248634"/>
            <a:ext cx="76678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grpSp>
        <p:nvGrpSpPr>
          <p:cNvPr id="20" name="Group 19">
            <a:extLst>
              <a:ext uri="{FF2B5EF4-FFF2-40B4-BE49-F238E27FC236}">
                <a16:creationId xmlns:a16="http://schemas.microsoft.com/office/drawing/2014/main" id="{4582BEE7-28E0-6906-5911-A21E83944DC2}"/>
              </a:ext>
            </a:extLst>
          </p:cNvPr>
          <p:cNvGrpSpPr/>
          <p:nvPr/>
        </p:nvGrpSpPr>
        <p:grpSpPr>
          <a:xfrm>
            <a:off x="1444671" y="1498279"/>
            <a:ext cx="9883500" cy="5085209"/>
            <a:chOff x="1444671" y="1498279"/>
            <a:chExt cx="9883500" cy="5085209"/>
          </a:xfrm>
        </p:grpSpPr>
        <p:graphicFrame>
          <p:nvGraphicFramePr>
            <p:cNvPr id="5" name="Chart 4">
              <a:extLst>
                <a:ext uri="{FF2B5EF4-FFF2-40B4-BE49-F238E27FC236}">
                  <a16:creationId xmlns:a16="http://schemas.microsoft.com/office/drawing/2014/main" id="{29827E84-AA6A-19BB-0EA3-2FEB3A901830}"/>
                </a:ext>
              </a:extLst>
            </p:cNvPr>
            <p:cNvGraphicFramePr>
              <a:graphicFrameLocks/>
            </p:cNvGraphicFramePr>
            <p:nvPr/>
          </p:nvGraphicFramePr>
          <p:xfrm>
            <a:off x="3643850" y="1999238"/>
            <a:ext cx="6000037" cy="458425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3EF06F6-90BF-D77C-CB65-B38444187193}"/>
                </a:ext>
              </a:extLst>
            </p:cNvPr>
            <p:cNvSpPr txBox="1"/>
            <p:nvPr/>
          </p:nvSpPr>
          <p:spPr>
            <a:xfrm>
              <a:off x="1444671" y="1498279"/>
              <a:ext cx="4035341" cy="923330"/>
            </a:xfrm>
            <a:prstGeom prst="rect">
              <a:avLst/>
            </a:prstGeom>
            <a:noFill/>
          </p:spPr>
          <p:txBody>
            <a:bodyPr wrap="square" rtlCol="0">
              <a:spAutoFit/>
            </a:bodyPr>
            <a:lstStyle/>
            <a:p>
              <a:r>
                <a:rPr lang="en-US" dirty="0"/>
                <a:t>Demonstrating effectiveness </a:t>
              </a:r>
              <a:r>
                <a:rPr lang="en-US" dirty="0">
                  <a:solidFill>
                    <a:schemeClr val="bg1">
                      <a:lumMod val="50000"/>
                    </a:schemeClr>
                  </a:solidFill>
                </a:rPr>
                <a:t>is most important consideration when selecting a provider.</a:t>
              </a:r>
            </a:p>
          </p:txBody>
        </p:sp>
        <p:sp>
          <p:nvSpPr>
            <p:cNvPr id="9" name="TextBox 8">
              <a:extLst>
                <a:ext uri="{FF2B5EF4-FFF2-40B4-BE49-F238E27FC236}">
                  <a16:creationId xmlns:a16="http://schemas.microsoft.com/office/drawing/2014/main" id="{FF8D757D-14F2-A8F5-70ED-614E24F4F8C7}"/>
                </a:ext>
              </a:extLst>
            </p:cNvPr>
            <p:cNvSpPr txBox="1"/>
            <p:nvPr/>
          </p:nvSpPr>
          <p:spPr>
            <a:xfrm>
              <a:off x="1460223" y="2490200"/>
              <a:ext cx="1654091" cy="1200329"/>
            </a:xfrm>
            <a:prstGeom prst="rect">
              <a:avLst/>
            </a:prstGeom>
            <a:noFill/>
          </p:spPr>
          <p:txBody>
            <a:bodyPr wrap="square" rtlCol="0">
              <a:spAutoFit/>
            </a:bodyPr>
            <a:lstStyle/>
            <a:p>
              <a:r>
                <a:rPr lang="en-US" sz="1200" i="1" baseline="0" dirty="0">
                  <a:solidFill>
                    <a:schemeClr val="bg1">
                      <a:lumMod val="50000"/>
                    </a:schemeClr>
                  </a:solidFill>
                </a:rPr>
                <a:t>In general, what attributes are the most important to you in selecting a service provider? (choose up to 3).</a:t>
              </a:r>
              <a:endParaRPr lang="en-US" sz="1200" i="1" dirty="0">
                <a:solidFill>
                  <a:schemeClr val="bg1">
                    <a:lumMod val="50000"/>
                  </a:schemeClr>
                </a:solidFill>
              </a:endParaRPr>
            </a:p>
          </p:txBody>
        </p:sp>
        <p:sp>
          <p:nvSpPr>
            <p:cNvPr id="11" name="TextBox 10">
              <a:extLst>
                <a:ext uri="{FF2B5EF4-FFF2-40B4-BE49-F238E27FC236}">
                  <a16:creationId xmlns:a16="http://schemas.microsoft.com/office/drawing/2014/main" id="{F20C89AB-DFA8-DB47-F60E-44495005A23A}"/>
                </a:ext>
              </a:extLst>
            </p:cNvPr>
            <p:cNvSpPr txBox="1"/>
            <p:nvPr/>
          </p:nvSpPr>
          <p:spPr>
            <a:xfrm>
              <a:off x="5521123" y="1722239"/>
              <a:ext cx="2245489" cy="276999"/>
            </a:xfrm>
            <a:prstGeom prst="rect">
              <a:avLst/>
            </a:prstGeom>
            <a:noFill/>
          </p:spPr>
          <p:txBody>
            <a:bodyPr wrap="square" rtlCol="0">
              <a:spAutoFit/>
            </a:bodyPr>
            <a:lstStyle/>
            <a:p>
              <a:r>
                <a:rPr lang="en-US" sz="1200" dirty="0">
                  <a:solidFill>
                    <a:schemeClr val="bg1">
                      <a:lumMod val="50000"/>
                    </a:schemeClr>
                  </a:solidFill>
                </a:rPr>
                <a:t>% selecting given attribute</a:t>
              </a:r>
            </a:p>
          </p:txBody>
        </p:sp>
        <p:sp>
          <p:nvSpPr>
            <p:cNvPr id="16" name="TextBox 15">
              <a:extLst>
                <a:ext uri="{FF2B5EF4-FFF2-40B4-BE49-F238E27FC236}">
                  <a16:creationId xmlns:a16="http://schemas.microsoft.com/office/drawing/2014/main" id="{7FFF320C-D777-BFE9-E2CD-CC454CFB0600}"/>
                </a:ext>
              </a:extLst>
            </p:cNvPr>
            <p:cNvSpPr txBox="1"/>
            <p:nvPr/>
          </p:nvSpPr>
          <p:spPr>
            <a:xfrm>
              <a:off x="9315264" y="2413337"/>
              <a:ext cx="2012907" cy="1015663"/>
            </a:xfrm>
            <a:prstGeom prst="rect">
              <a:avLst/>
            </a:prstGeom>
            <a:noFill/>
          </p:spPr>
          <p:txBody>
            <a:bodyPr wrap="square" rtlCol="0">
              <a:spAutoFit/>
            </a:bodyPr>
            <a:lstStyle/>
            <a:p>
              <a:r>
                <a:rPr lang="en-US" sz="1200" dirty="0">
                  <a:solidFill>
                    <a:schemeClr val="bg2">
                      <a:lumMod val="25000"/>
                    </a:schemeClr>
                  </a:solidFill>
                </a:rPr>
                <a:t>Survey shows that </a:t>
              </a:r>
              <a:r>
                <a:rPr lang="en-US" sz="1200" b="1" dirty="0"/>
                <a:t>demonstration of results </a:t>
              </a:r>
              <a:r>
                <a:rPr lang="en-US" sz="1200" dirty="0">
                  <a:solidFill>
                    <a:schemeClr val="bg2">
                      <a:lumMod val="25000"/>
                    </a:schemeClr>
                  </a:solidFill>
                </a:rPr>
                <a:t>is the single most important dimension when choosing a service provider.</a:t>
              </a:r>
            </a:p>
          </p:txBody>
        </p:sp>
        <p:sp>
          <p:nvSpPr>
            <p:cNvPr id="17" name="TextBox 16">
              <a:extLst>
                <a:ext uri="{FF2B5EF4-FFF2-40B4-BE49-F238E27FC236}">
                  <a16:creationId xmlns:a16="http://schemas.microsoft.com/office/drawing/2014/main" id="{E4476DAF-74B3-1BF1-0306-09E7699F09DA}"/>
                </a:ext>
              </a:extLst>
            </p:cNvPr>
            <p:cNvSpPr txBox="1"/>
            <p:nvPr/>
          </p:nvSpPr>
          <p:spPr>
            <a:xfrm>
              <a:off x="6876864" y="4712301"/>
              <a:ext cx="2140228" cy="1384995"/>
            </a:xfrm>
            <a:prstGeom prst="rect">
              <a:avLst/>
            </a:prstGeom>
            <a:noFill/>
          </p:spPr>
          <p:txBody>
            <a:bodyPr wrap="square" rtlCol="0">
              <a:spAutoFit/>
            </a:bodyPr>
            <a:lstStyle/>
            <a:p>
              <a:r>
                <a:rPr lang="en-US" sz="1200" b="1" dirty="0"/>
                <a:t>Affordability</a:t>
              </a:r>
              <a:r>
                <a:rPr lang="en-US" sz="1200" dirty="0"/>
                <a:t> </a:t>
              </a:r>
              <a:r>
                <a:rPr lang="en-US" sz="1200" dirty="0">
                  <a:solidFill>
                    <a:schemeClr val="bg2">
                      <a:lumMod val="25000"/>
                    </a:schemeClr>
                  </a:solidFill>
                </a:rPr>
                <a:t>and</a:t>
              </a:r>
              <a:r>
                <a:rPr lang="en-US" sz="1200" dirty="0"/>
                <a:t> </a:t>
              </a:r>
              <a:r>
                <a:rPr lang="en-US" sz="1200" b="1" dirty="0"/>
                <a:t>experience</a:t>
              </a:r>
              <a:r>
                <a:rPr lang="en-US" sz="1200" dirty="0"/>
                <a:t> </a:t>
              </a:r>
              <a:r>
                <a:rPr lang="en-US" sz="1200" b="1" dirty="0"/>
                <a:t>working together previously</a:t>
              </a:r>
              <a:r>
                <a:rPr lang="en-US" sz="1200" dirty="0"/>
                <a:t>, </a:t>
              </a:r>
              <a:r>
                <a:rPr lang="en-US" sz="1200" dirty="0">
                  <a:solidFill>
                    <a:schemeClr val="bg2">
                      <a:lumMod val="25000"/>
                    </a:schemeClr>
                  </a:solidFill>
                </a:rPr>
                <a:t>which were hypothesized to be very important in decision making process, were both cited less frequently as important attributes.</a:t>
              </a:r>
            </a:p>
          </p:txBody>
        </p:sp>
        <p:sp>
          <p:nvSpPr>
            <p:cNvPr id="18" name="TextBox 17">
              <a:extLst>
                <a:ext uri="{FF2B5EF4-FFF2-40B4-BE49-F238E27FC236}">
                  <a16:creationId xmlns:a16="http://schemas.microsoft.com/office/drawing/2014/main" id="{010CD003-2C1A-0748-5D45-6366318910F1}"/>
                </a:ext>
              </a:extLst>
            </p:cNvPr>
            <p:cNvSpPr txBox="1"/>
            <p:nvPr/>
          </p:nvSpPr>
          <p:spPr>
            <a:xfrm>
              <a:off x="1460223" y="3827711"/>
              <a:ext cx="2101405" cy="707886"/>
            </a:xfrm>
            <a:prstGeom prst="rect">
              <a:avLst/>
            </a:prstGeom>
            <a:noFill/>
          </p:spPr>
          <p:txBody>
            <a:bodyPr wrap="square" rtlCol="0">
              <a:spAutoFit/>
            </a:bodyPr>
            <a:lstStyle/>
            <a:p>
              <a:pPr algn="just"/>
              <a:r>
                <a:rPr lang="en-US" sz="1000" dirty="0">
                  <a:solidFill>
                    <a:schemeClr val="bg1">
                      <a:lumMod val="65000"/>
                    </a:schemeClr>
                  </a:solidFill>
                </a:rPr>
                <a:t>Data sources: xyz; includes N number of survey respondents. Note that respondents were able to choose up to 3 options.</a:t>
              </a:r>
            </a:p>
          </p:txBody>
        </p:sp>
      </p:grpSp>
    </p:spTree>
    <p:extLst>
      <p:ext uri="{BB962C8B-B14F-4D97-AF65-F5344CB8AC3E}">
        <p14:creationId xmlns:p14="http://schemas.microsoft.com/office/powerpoint/2010/main" val="39754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55113-19EE-FD4A-5F65-94789CB0FF9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B3EA7E-0BC3-746A-989B-6F1D1D70466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B750282E-71DB-7437-FF49-6CDDEE0A0D4A}"/>
              </a:ext>
            </a:extLst>
          </p:cNvPr>
          <p:cNvSpPr txBox="1">
            <a:spLocks/>
          </p:cNvSpPr>
          <p:nvPr/>
        </p:nvSpPr>
        <p:spPr>
          <a:xfrm>
            <a:off x="2006197" y="225866"/>
            <a:ext cx="794618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sp>
        <p:nvSpPr>
          <p:cNvPr id="3" name="TextBox 2">
            <a:extLst>
              <a:ext uri="{FF2B5EF4-FFF2-40B4-BE49-F238E27FC236}">
                <a16:creationId xmlns:a16="http://schemas.microsoft.com/office/drawing/2014/main" id="{12B6D3A3-CCFB-C38D-7ED8-9E781570E899}"/>
              </a:ext>
            </a:extLst>
          </p:cNvPr>
          <p:cNvSpPr txBox="1"/>
          <p:nvPr/>
        </p:nvSpPr>
        <p:spPr>
          <a:xfrm>
            <a:off x="1330336" y="2466975"/>
            <a:ext cx="7743825" cy="2308324"/>
          </a:xfrm>
          <a:prstGeom prst="rect">
            <a:avLst/>
          </a:prstGeom>
          <a:noFill/>
        </p:spPr>
        <p:txBody>
          <a:bodyPr wrap="square" rtlCol="0">
            <a:spAutoFit/>
          </a:bodyPr>
          <a:lstStyle/>
          <a:p>
            <a:r>
              <a:rPr lang="en-US" dirty="0"/>
              <a:t>Alignment: Helps in making a clear layer for reading the text (z reading). Diagonal elements make reading slower. </a:t>
            </a:r>
          </a:p>
          <a:p>
            <a:endParaRPr lang="en-US" dirty="0"/>
          </a:p>
          <a:p>
            <a:endParaRPr lang="en-US" dirty="0"/>
          </a:p>
          <a:p>
            <a:r>
              <a:rPr lang="en-US" dirty="0"/>
              <a:t>White Space: Also known as the visual ‘pause’. Aim should be to preserve white spaces as much as possible and use it for ‘Emphasis’.</a:t>
            </a:r>
          </a:p>
          <a:p>
            <a:endParaRPr lang="en-US" dirty="0"/>
          </a:p>
          <a:p>
            <a:endParaRPr lang="en-US" dirty="0"/>
          </a:p>
        </p:txBody>
      </p:sp>
    </p:spTree>
    <p:extLst>
      <p:ext uri="{BB962C8B-B14F-4D97-AF65-F5344CB8AC3E}">
        <p14:creationId xmlns:p14="http://schemas.microsoft.com/office/powerpoint/2010/main" val="35585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EB7B-924B-7522-2528-5BF6A0A9050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8DD922D-B41E-7532-3954-9D4FBE0D64C2}"/>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3" name="Title 3">
            <a:extLst>
              <a:ext uri="{FF2B5EF4-FFF2-40B4-BE49-F238E27FC236}">
                <a16:creationId xmlns:a16="http://schemas.microsoft.com/office/drawing/2014/main" id="{7E64808D-462D-397B-0BDC-8A0757BC2DDF}"/>
              </a:ext>
            </a:extLst>
          </p:cNvPr>
          <p:cNvSpPr txBox="1">
            <a:spLocks/>
          </p:cNvSpPr>
          <p:nvPr/>
        </p:nvSpPr>
        <p:spPr>
          <a:xfrm>
            <a:off x="2045953" y="232589"/>
            <a:ext cx="7257073"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 Remove clutter from visuals</a:t>
            </a:r>
          </a:p>
        </p:txBody>
      </p:sp>
      <p:sp>
        <p:nvSpPr>
          <p:cNvPr id="3" name="TextBox 2">
            <a:extLst>
              <a:ext uri="{FF2B5EF4-FFF2-40B4-BE49-F238E27FC236}">
                <a16:creationId xmlns:a16="http://schemas.microsoft.com/office/drawing/2014/main" id="{332F8D29-BF32-7D3E-F80C-DECBC2047487}"/>
              </a:ext>
            </a:extLst>
          </p:cNvPr>
          <p:cNvSpPr txBox="1"/>
          <p:nvPr/>
        </p:nvSpPr>
        <p:spPr>
          <a:xfrm>
            <a:off x="1330336" y="1247775"/>
            <a:ext cx="7743825" cy="1477328"/>
          </a:xfrm>
          <a:prstGeom prst="rect">
            <a:avLst/>
          </a:prstGeom>
          <a:noFill/>
        </p:spPr>
        <p:txBody>
          <a:bodyPr wrap="square" rtlCol="0">
            <a:spAutoFit/>
          </a:bodyPr>
          <a:lstStyle/>
          <a:p>
            <a:r>
              <a:rPr lang="en-US" dirty="0"/>
              <a:t>Decluttering in Steps:</a:t>
            </a:r>
          </a:p>
          <a:p>
            <a:endParaRPr lang="en-US" dirty="0"/>
          </a:p>
          <a:p>
            <a:r>
              <a:rPr lang="en-US" b="1" dirty="0"/>
              <a:t>Exercise:</a:t>
            </a:r>
          </a:p>
          <a:p>
            <a:r>
              <a:rPr lang="en-US" dirty="0"/>
              <a:t>Prepare a chart and remove the clutter by following the Gestalt's Principles of Visual Perception.</a:t>
            </a:r>
          </a:p>
        </p:txBody>
      </p:sp>
      <p:sp>
        <p:nvSpPr>
          <p:cNvPr id="2" name="TextBox 1">
            <a:extLst>
              <a:ext uri="{FF2B5EF4-FFF2-40B4-BE49-F238E27FC236}">
                <a16:creationId xmlns:a16="http://schemas.microsoft.com/office/drawing/2014/main" id="{5A45E10A-543B-CFBA-B47F-086B85CC0849}"/>
              </a:ext>
            </a:extLst>
          </p:cNvPr>
          <p:cNvSpPr txBox="1"/>
          <p:nvPr/>
        </p:nvSpPr>
        <p:spPr>
          <a:xfrm>
            <a:off x="1400175" y="3105745"/>
            <a:ext cx="9461491" cy="1754326"/>
          </a:xfrm>
          <a:prstGeom prst="rect">
            <a:avLst/>
          </a:prstGeom>
          <a:noFill/>
        </p:spPr>
        <p:txBody>
          <a:bodyPr wrap="square" rtlCol="0">
            <a:spAutoFit/>
          </a:bodyPr>
          <a:lstStyle/>
          <a:p>
            <a:r>
              <a:rPr lang="en-US" dirty="0"/>
              <a:t>Step 1: Remove chart border</a:t>
            </a:r>
          </a:p>
          <a:p>
            <a:r>
              <a:rPr lang="en-US" dirty="0"/>
              <a:t>Step 2: Remove gridlines</a:t>
            </a:r>
          </a:p>
          <a:p>
            <a:r>
              <a:rPr lang="en-US" dirty="0"/>
              <a:t>Step 3: Remove data markers</a:t>
            </a:r>
          </a:p>
          <a:p>
            <a:r>
              <a:rPr lang="en-US" dirty="0"/>
              <a:t>Step 4: Clean up axis labels</a:t>
            </a:r>
          </a:p>
          <a:p>
            <a:r>
              <a:rPr lang="en-US" dirty="0"/>
              <a:t>Step 5: Label data directly</a:t>
            </a:r>
          </a:p>
          <a:p>
            <a:r>
              <a:rPr lang="en-US" dirty="0"/>
              <a:t>Step 6: Leverage consistent color</a:t>
            </a:r>
          </a:p>
        </p:txBody>
      </p:sp>
    </p:spTree>
    <p:extLst>
      <p:ext uri="{BB962C8B-B14F-4D97-AF65-F5344CB8AC3E}">
        <p14:creationId xmlns:p14="http://schemas.microsoft.com/office/powerpoint/2010/main" val="3616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BE90A-6AE9-C887-4F88-7EECBC90F125}"/>
              </a:ext>
            </a:extLst>
          </p:cNvPr>
          <p:cNvPicPr/>
          <p:nvPr/>
        </p:nvPicPr>
        <p:blipFill>
          <a:blip r:embed="rId2"/>
          <a:stretch>
            <a:fillRect/>
          </a:stretch>
        </p:blipFill>
        <p:spPr>
          <a:xfrm>
            <a:off x="0" y="-12472"/>
            <a:ext cx="12192000" cy="6858000"/>
          </a:xfrm>
          <a:prstGeom prst="rect">
            <a:avLst/>
          </a:prstGeom>
        </p:spPr>
      </p:pic>
      <p:sp>
        <p:nvSpPr>
          <p:cNvPr id="6" name="TextBox 5">
            <a:extLst>
              <a:ext uri="{FF2B5EF4-FFF2-40B4-BE49-F238E27FC236}">
                <a16:creationId xmlns:a16="http://schemas.microsoft.com/office/drawing/2014/main" id="{EBB18C56-6F92-9A4F-566E-2599A71C99DD}"/>
              </a:ext>
            </a:extLst>
          </p:cNvPr>
          <p:cNvSpPr txBox="1"/>
          <p:nvPr/>
        </p:nvSpPr>
        <p:spPr>
          <a:xfrm>
            <a:off x="3672840" y="2778828"/>
            <a:ext cx="4503752" cy="769441"/>
          </a:xfrm>
          <a:prstGeom prst="rect">
            <a:avLst/>
          </a:prstGeom>
          <a:noFill/>
        </p:spPr>
        <p:txBody>
          <a:bodyPr wrap="square" rtlCol="0">
            <a:spAutoFit/>
          </a:bodyPr>
          <a:lstStyle/>
          <a:p>
            <a:pPr algn="ctr"/>
            <a:r>
              <a:rPr lang="en-US" sz="4400">
                <a:latin typeface="Arial" panose="020B0604020202020204" pitchFamily="34" charset="0"/>
                <a:cs typeface="Arial" panose="020B0604020202020204" pitchFamily="34" charset="0"/>
              </a:rPr>
              <a:t>Data Essentials</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3021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DFAA8-5045-56A0-2DEC-0FB8C967261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B977129A-77E4-E5AD-4AA6-A427FD9881FC}"/>
              </a:ext>
            </a:extLst>
          </p:cNvPr>
          <p:cNvSpPr txBox="1">
            <a:spLocks/>
          </p:cNvSpPr>
          <p:nvPr/>
        </p:nvSpPr>
        <p:spPr>
          <a:xfrm>
            <a:off x="2098962" y="239118"/>
            <a:ext cx="815822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Recap what we learned…</a:t>
            </a:r>
          </a:p>
        </p:txBody>
      </p:sp>
      <p:sp>
        <p:nvSpPr>
          <p:cNvPr id="4" name="TextBox 3">
            <a:extLst>
              <a:ext uri="{FF2B5EF4-FFF2-40B4-BE49-F238E27FC236}">
                <a16:creationId xmlns:a16="http://schemas.microsoft.com/office/drawing/2014/main" id="{89D1F776-F453-F83E-3A09-2041DBD90137}"/>
              </a:ext>
            </a:extLst>
          </p:cNvPr>
          <p:cNvSpPr txBox="1"/>
          <p:nvPr/>
        </p:nvSpPr>
        <p:spPr>
          <a:xfrm>
            <a:off x="2516777" y="2551837"/>
            <a:ext cx="715844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Every single element in your chart is a cognitive load on your audience.</a:t>
            </a:r>
          </a:p>
          <a:p>
            <a:pPr marL="285750" indent="-285750">
              <a:buFont typeface="Wingdings" panose="05000000000000000000" pitchFamily="2" charset="2"/>
              <a:buChar char="Ø"/>
            </a:pPr>
            <a:r>
              <a:rPr lang="en-US" dirty="0"/>
              <a:t>Gestalt’s Principles of Visual Perception.</a:t>
            </a:r>
          </a:p>
          <a:p>
            <a:pPr marL="285750" indent="-285750">
              <a:buFont typeface="Wingdings" panose="05000000000000000000" pitchFamily="2" charset="2"/>
              <a:buChar char="Ø"/>
            </a:pPr>
            <a:r>
              <a:rPr lang="en-US" dirty="0"/>
              <a:t>Importance of Alignment &amp; White space.</a:t>
            </a:r>
          </a:p>
          <a:p>
            <a:pPr marL="285750" indent="-285750">
              <a:buFont typeface="Wingdings" panose="05000000000000000000" pitchFamily="2" charset="2"/>
              <a:buChar char="Ø"/>
            </a:pPr>
            <a:r>
              <a:rPr lang="en-US" dirty="0"/>
              <a:t>Decluttering Steps.</a:t>
            </a:r>
          </a:p>
          <a:p>
            <a:endParaRPr lang="en-US" dirty="0"/>
          </a:p>
          <a:p>
            <a:endParaRPr lang="en-US" dirty="0"/>
          </a:p>
        </p:txBody>
      </p:sp>
    </p:spTree>
    <p:extLst>
      <p:ext uri="{BB962C8B-B14F-4D97-AF65-F5344CB8AC3E}">
        <p14:creationId xmlns:p14="http://schemas.microsoft.com/office/powerpoint/2010/main" val="3479913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F5AE-218D-53C7-350C-CE7191234F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0173762-DA7E-96FD-0155-79D0136C377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59A9FFCC-E405-6A31-41F5-D9A48E963746}"/>
              </a:ext>
            </a:extLst>
          </p:cNvPr>
          <p:cNvSpPr txBox="1">
            <a:spLocks/>
          </p:cNvSpPr>
          <p:nvPr/>
        </p:nvSpPr>
        <p:spPr>
          <a:xfrm>
            <a:off x="3020947" y="3020798"/>
            <a:ext cx="6150105" cy="81640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Direct audience’s focus on visuals</a:t>
            </a:r>
          </a:p>
        </p:txBody>
      </p:sp>
    </p:spTree>
    <p:extLst>
      <p:ext uri="{BB962C8B-B14F-4D97-AF65-F5344CB8AC3E}">
        <p14:creationId xmlns:p14="http://schemas.microsoft.com/office/powerpoint/2010/main" val="400203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A2DB89-CA20-23C3-5327-F8EE9044405B}"/>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F2CCA44C-A9F6-A6D4-5EEB-F48D3AD53014}"/>
              </a:ext>
            </a:extLst>
          </p:cNvPr>
          <p:cNvSpPr txBox="1">
            <a:spLocks/>
          </p:cNvSpPr>
          <p:nvPr/>
        </p:nvSpPr>
        <p:spPr>
          <a:xfrm>
            <a:off x="1974576" y="239499"/>
            <a:ext cx="888709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Direct audience’s focus on your visuals</a:t>
            </a:r>
          </a:p>
        </p:txBody>
      </p:sp>
      <p:sp>
        <p:nvSpPr>
          <p:cNvPr id="3" name="TextBox 2">
            <a:extLst>
              <a:ext uri="{FF2B5EF4-FFF2-40B4-BE49-F238E27FC236}">
                <a16:creationId xmlns:a16="http://schemas.microsoft.com/office/drawing/2014/main" id="{47276962-B0EA-3488-C608-D02BE7F04A6D}"/>
              </a:ext>
            </a:extLst>
          </p:cNvPr>
          <p:cNvSpPr txBox="1"/>
          <p:nvPr/>
        </p:nvSpPr>
        <p:spPr>
          <a:xfrm>
            <a:off x="1485900" y="1295400"/>
            <a:ext cx="9375766" cy="4247317"/>
          </a:xfrm>
          <a:prstGeom prst="rect">
            <a:avLst/>
          </a:prstGeom>
          <a:noFill/>
        </p:spPr>
        <p:txBody>
          <a:bodyPr wrap="square" rtlCol="0">
            <a:spAutoFit/>
          </a:bodyPr>
          <a:lstStyle/>
          <a:p>
            <a:r>
              <a:rPr lang="en-US" dirty="0"/>
              <a:t>Use Pre-attentive attributes as tools for directing your audience’s focus on the visuals. </a:t>
            </a:r>
          </a:p>
          <a:p>
            <a:endParaRPr lang="en-US" dirty="0"/>
          </a:p>
          <a:p>
            <a:r>
              <a:rPr lang="en-US" dirty="0"/>
              <a:t>Pre-attentive attributes:</a:t>
            </a:r>
          </a:p>
          <a:p>
            <a:pPr marL="342900" indent="-342900">
              <a:buAutoNum type="arabicPeriod"/>
            </a:pPr>
            <a:r>
              <a:rPr lang="en-US" dirty="0"/>
              <a:t>Position</a:t>
            </a:r>
          </a:p>
          <a:p>
            <a:pPr marL="342900" indent="-342900">
              <a:buAutoNum type="arabicPeriod"/>
            </a:pPr>
            <a:r>
              <a:rPr lang="en-US" dirty="0"/>
              <a:t>Color</a:t>
            </a:r>
          </a:p>
          <a:p>
            <a:pPr marL="342900" indent="-342900">
              <a:buAutoNum type="arabicPeriod"/>
            </a:pPr>
            <a:r>
              <a:rPr lang="en-US" dirty="0"/>
              <a:t>Orientation</a:t>
            </a:r>
          </a:p>
          <a:p>
            <a:pPr marL="342900" indent="-342900">
              <a:buAutoNum type="arabicPeriod"/>
            </a:pPr>
            <a:r>
              <a:rPr lang="en-US" dirty="0"/>
              <a:t>Size</a:t>
            </a:r>
          </a:p>
          <a:p>
            <a:pPr marL="342900" indent="-342900">
              <a:buAutoNum type="arabicPeriod"/>
            </a:pPr>
            <a:r>
              <a:rPr lang="en-US" dirty="0"/>
              <a:t>Shape</a:t>
            </a:r>
          </a:p>
          <a:p>
            <a:pPr marL="342900" indent="-342900">
              <a:buAutoNum type="arabicPeriod"/>
            </a:pPr>
            <a:r>
              <a:rPr lang="en-US" dirty="0"/>
              <a:t>Movement, etc.</a:t>
            </a:r>
          </a:p>
          <a:p>
            <a:endParaRPr lang="en-US" dirty="0"/>
          </a:p>
          <a:p>
            <a:r>
              <a:rPr lang="en-US" dirty="0"/>
              <a:t>It can be used strategically in two ways:</a:t>
            </a:r>
          </a:p>
          <a:p>
            <a:pPr marL="342900" indent="-342900">
              <a:buAutoNum type="arabicPeriod"/>
            </a:pPr>
            <a:r>
              <a:rPr lang="en-US" dirty="0"/>
              <a:t>To direct audience’s attention to where you want them to focus.</a:t>
            </a:r>
          </a:p>
          <a:p>
            <a:pPr marL="342900" indent="-342900">
              <a:buAutoNum type="arabicPeriod"/>
            </a:pPr>
            <a:r>
              <a:rPr lang="en-US" dirty="0"/>
              <a:t>To create a visual hierarchy of elements in the way you want your audience to process the information. </a:t>
            </a:r>
          </a:p>
          <a:p>
            <a:endParaRPr lang="en-US" dirty="0"/>
          </a:p>
        </p:txBody>
      </p:sp>
    </p:spTree>
    <p:extLst>
      <p:ext uri="{BB962C8B-B14F-4D97-AF65-F5344CB8AC3E}">
        <p14:creationId xmlns:p14="http://schemas.microsoft.com/office/powerpoint/2010/main" val="7132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ACB5A0-B337-757E-F248-6ACF019D9EC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489FD5E1-AEC5-BDD5-5B4A-108F8621A535}"/>
              </a:ext>
            </a:extLst>
          </p:cNvPr>
          <p:cNvSpPr txBox="1">
            <a:spLocks/>
          </p:cNvSpPr>
          <p:nvPr/>
        </p:nvSpPr>
        <p:spPr>
          <a:xfrm>
            <a:off x="2032701" y="239118"/>
            <a:ext cx="846302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Pre-attentive attributes signal where to look</a:t>
            </a:r>
          </a:p>
        </p:txBody>
      </p:sp>
      <p:grpSp>
        <p:nvGrpSpPr>
          <p:cNvPr id="7" name="Group 6">
            <a:extLst>
              <a:ext uri="{FF2B5EF4-FFF2-40B4-BE49-F238E27FC236}">
                <a16:creationId xmlns:a16="http://schemas.microsoft.com/office/drawing/2014/main" id="{949208E6-1B5F-3C22-76E1-AB8252D2AF11}"/>
              </a:ext>
            </a:extLst>
          </p:cNvPr>
          <p:cNvGrpSpPr/>
          <p:nvPr/>
        </p:nvGrpSpPr>
        <p:grpSpPr>
          <a:xfrm>
            <a:off x="1295400" y="1905506"/>
            <a:ext cx="4495800" cy="3483501"/>
            <a:chOff x="1295400" y="1905506"/>
            <a:chExt cx="4495800" cy="3483501"/>
          </a:xfrm>
        </p:grpSpPr>
        <p:sp>
          <p:nvSpPr>
            <p:cNvPr id="2" name="TextBox 1">
              <a:extLst>
                <a:ext uri="{FF2B5EF4-FFF2-40B4-BE49-F238E27FC236}">
                  <a16:creationId xmlns:a16="http://schemas.microsoft.com/office/drawing/2014/main" id="{F6C26620-A461-6ADF-25B6-69CC8B35D093}"/>
                </a:ext>
              </a:extLst>
            </p:cNvPr>
            <p:cNvSpPr txBox="1"/>
            <p:nvPr/>
          </p:nvSpPr>
          <p:spPr>
            <a:xfrm>
              <a:off x="1295400" y="1905506"/>
              <a:ext cx="4495800" cy="3046988"/>
            </a:xfrm>
            <a:prstGeom prst="rect">
              <a:avLst/>
            </a:prstGeom>
            <a:noFill/>
          </p:spPr>
          <p:txBody>
            <a:bodyPr wrap="square" rtlCol="0">
              <a:spAutoFit/>
            </a:bodyPr>
            <a:lstStyle/>
            <a:p>
              <a:pPr algn="l"/>
              <a:r>
                <a:rPr lang="en-US" sz="4800" b="0" i="0" u="none" strike="noStrike" baseline="0" dirty="0">
                  <a:solidFill>
                    <a:srgbClr val="CCCBCC"/>
                  </a:solidFill>
                  <a:latin typeface="HelveticaLTStd-Roman"/>
                </a:rPr>
                <a:t>756395068473</a:t>
              </a:r>
            </a:p>
            <a:p>
              <a:pPr algn="l"/>
              <a:r>
                <a:rPr lang="en-US" sz="4800" b="0" i="0" u="none" strike="noStrike" baseline="0" dirty="0">
                  <a:solidFill>
                    <a:srgbClr val="CCCBCC"/>
                  </a:solidFill>
                  <a:latin typeface="HelveticaLTStd-Roman"/>
                </a:rPr>
                <a:t>658663037576</a:t>
              </a:r>
            </a:p>
            <a:p>
              <a:pPr algn="l"/>
              <a:r>
                <a:rPr lang="en-US" sz="4800" b="0" i="0" u="none" strike="noStrike" baseline="0" dirty="0">
                  <a:solidFill>
                    <a:srgbClr val="CCCBCC"/>
                  </a:solidFill>
                  <a:latin typeface="HelveticaLTStd-Roman"/>
                </a:rPr>
                <a:t>860372658602</a:t>
              </a:r>
            </a:p>
            <a:p>
              <a:pPr algn="l"/>
              <a:r>
                <a:rPr lang="en-US" sz="4800" b="0" i="0" u="none" strike="noStrike" baseline="0" dirty="0">
                  <a:solidFill>
                    <a:srgbClr val="CCCBCC"/>
                  </a:solidFill>
                  <a:latin typeface="HelveticaLTStd-Roman"/>
                </a:rPr>
                <a:t>846589107830</a:t>
              </a:r>
              <a:endParaRPr lang="en-US" sz="4800" dirty="0"/>
            </a:p>
          </p:txBody>
        </p:sp>
        <p:sp>
          <p:nvSpPr>
            <p:cNvPr id="5" name="TextBox 4">
              <a:extLst>
                <a:ext uri="{FF2B5EF4-FFF2-40B4-BE49-F238E27FC236}">
                  <a16:creationId xmlns:a16="http://schemas.microsoft.com/office/drawing/2014/main" id="{0B54DBFE-E2DD-B214-9FBB-F7A51EB1C009}"/>
                </a:ext>
              </a:extLst>
            </p:cNvPr>
            <p:cNvSpPr txBox="1"/>
            <p:nvPr/>
          </p:nvSpPr>
          <p:spPr>
            <a:xfrm>
              <a:off x="2171701" y="5019675"/>
              <a:ext cx="2800350" cy="369332"/>
            </a:xfrm>
            <a:prstGeom prst="rect">
              <a:avLst/>
            </a:prstGeom>
            <a:noFill/>
          </p:spPr>
          <p:txBody>
            <a:bodyPr wrap="square" rtlCol="0">
              <a:spAutoFit/>
            </a:bodyPr>
            <a:lstStyle/>
            <a:p>
              <a:r>
                <a:rPr lang="en-US" dirty="0"/>
                <a:t>Count 3s in the example</a:t>
              </a:r>
            </a:p>
          </p:txBody>
        </p:sp>
      </p:grpSp>
      <p:grpSp>
        <p:nvGrpSpPr>
          <p:cNvPr id="8" name="Group 7">
            <a:extLst>
              <a:ext uri="{FF2B5EF4-FFF2-40B4-BE49-F238E27FC236}">
                <a16:creationId xmlns:a16="http://schemas.microsoft.com/office/drawing/2014/main" id="{6DC9D2FB-AD1B-D094-F1F6-D7C9556D6060}"/>
              </a:ext>
            </a:extLst>
          </p:cNvPr>
          <p:cNvGrpSpPr/>
          <p:nvPr/>
        </p:nvGrpSpPr>
        <p:grpSpPr>
          <a:xfrm>
            <a:off x="6400801" y="1905506"/>
            <a:ext cx="4495800" cy="3483501"/>
            <a:chOff x="6400801" y="1905506"/>
            <a:chExt cx="4495800" cy="3483501"/>
          </a:xfrm>
        </p:grpSpPr>
        <p:sp>
          <p:nvSpPr>
            <p:cNvPr id="3" name="TextBox 2">
              <a:extLst>
                <a:ext uri="{FF2B5EF4-FFF2-40B4-BE49-F238E27FC236}">
                  <a16:creationId xmlns:a16="http://schemas.microsoft.com/office/drawing/2014/main" id="{B441ABCF-ECF9-1848-333F-7229283BA53A}"/>
                </a:ext>
              </a:extLst>
            </p:cNvPr>
            <p:cNvSpPr txBox="1"/>
            <p:nvPr/>
          </p:nvSpPr>
          <p:spPr>
            <a:xfrm>
              <a:off x="6400801" y="1905506"/>
              <a:ext cx="4495800" cy="3046988"/>
            </a:xfrm>
            <a:prstGeom prst="rect">
              <a:avLst/>
            </a:prstGeom>
            <a:noFill/>
          </p:spPr>
          <p:txBody>
            <a:bodyPr wrap="square" rtlCol="0">
              <a:spAutoFit/>
            </a:bodyPr>
            <a:lstStyle/>
            <a:p>
              <a:pPr algn="l"/>
              <a:r>
                <a:rPr lang="en-US" sz="4800" b="0" i="0" u="none" strike="noStrike" baseline="0" dirty="0">
                  <a:solidFill>
                    <a:srgbClr val="CCCBCC"/>
                  </a:solidFill>
                  <a:latin typeface="HelveticaLTStd-Roman"/>
                </a:rPr>
                <a:t>756</a:t>
              </a:r>
              <a:r>
                <a:rPr lang="en-US" sz="4800" b="0" i="0" u="none" strike="noStrike" baseline="0" dirty="0">
                  <a:solidFill>
                    <a:srgbClr val="241F1F"/>
                  </a:solidFill>
                  <a:latin typeface="HelveticaLTStd-Roman"/>
                </a:rPr>
                <a:t>3</a:t>
              </a:r>
              <a:r>
                <a:rPr lang="en-US" sz="4800" b="0" i="0" u="none" strike="noStrike" baseline="0" dirty="0">
                  <a:solidFill>
                    <a:srgbClr val="CCCBCC"/>
                  </a:solidFill>
                  <a:latin typeface="HelveticaLTStd-Roman"/>
                </a:rPr>
                <a:t>9506847</a:t>
              </a:r>
              <a:r>
                <a:rPr lang="en-US" sz="4800" b="0" i="0" u="none" strike="noStrike" baseline="0" dirty="0">
                  <a:solidFill>
                    <a:srgbClr val="241F1F"/>
                  </a:solidFill>
                  <a:latin typeface="HelveticaLTStd-Roman"/>
                </a:rPr>
                <a:t>3</a:t>
              </a:r>
            </a:p>
            <a:p>
              <a:pPr algn="l"/>
              <a:r>
                <a:rPr lang="en-US" sz="4800" b="0" i="0" u="none" strike="noStrike" baseline="0" dirty="0">
                  <a:solidFill>
                    <a:srgbClr val="CCCBCC"/>
                  </a:solidFill>
                  <a:latin typeface="HelveticaLTStd-Roman"/>
                </a:rPr>
                <a:t>65866</a:t>
              </a:r>
              <a:r>
                <a:rPr lang="en-US" sz="4800" b="0" i="0" u="none" strike="noStrike" baseline="0" dirty="0">
                  <a:solidFill>
                    <a:srgbClr val="241F1F"/>
                  </a:solidFill>
                  <a:latin typeface="HelveticaLTStd-Roman"/>
                </a:rPr>
                <a:t>3</a:t>
              </a:r>
              <a:r>
                <a:rPr lang="en-US" sz="4800" b="0" i="0" u="none" strike="noStrike" baseline="0" dirty="0">
                  <a:solidFill>
                    <a:srgbClr val="CCCBCC"/>
                  </a:solidFill>
                  <a:latin typeface="HelveticaLTStd-Roman"/>
                </a:rPr>
                <a:t>0</a:t>
              </a:r>
              <a:r>
                <a:rPr lang="en-US" sz="4800" b="0" i="0" u="none" strike="noStrike" baseline="0" dirty="0">
                  <a:solidFill>
                    <a:srgbClr val="241F1F"/>
                  </a:solidFill>
                  <a:latin typeface="HelveticaLTStd-Roman"/>
                </a:rPr>
                <a:t>3</a:t>
              </a:r>
              <a:r>
                <a:rPr lang="en-US" sz="4800" b="0" i="0" u="none" strike="noStrike" baseline="0" dirty="0">
                  <a:solidFill>
                    <a:srgbClr val="CCCBCC"/>
                  </a:solidFill>
                  <a:latin typeface="HelveticaLTStd-Roman"/>
                </a:rPr>
                <a:t>7576</a:t>
              </a:r>
            </a:p>
            <a:p>
              <a:pPr algn="l"/>
              <a:r>
                <a:rPr lang="en-US" sz="4800" b="0" i="0" u="none" strike="noStrike" baseline="0" dirty="0">
                  <a:solidFill>
                    <a:srgbClr val="CCCBCC"/>
                  </a:solidFill>
                  <a:latin typeface="HelveticaLTStd-Roman"/>
                </a:rPr>
                <a:t>860</a:t>
              </a:r>
              <a:r>
                <a:rPr lang="en-US" sz="4800" b="0" i="0" u="none" strike="noStrike" baseline="0" dirty="0">
                  <a:solidFill>
                    <a:srgbClr val="241F1F"/>
                  </a:solidFill>
                  <a:latin typeface="HelveticaLTStd-Roman"/>
                </a:rPr>
                <a:t>3</a:t>
              </a:r>
              <a:r>
                <a:rPr lang="en-US" sz="4800" b="0" i="0" u="none" strike="noStrike" baseline="0" dirty="0">
                  <a:solidFill>
                    <a:srgbClr val="CCCBCC"/>
                  </a:solidFill>
                  <a:latin typeface="HelveticaLTStd-Roman"/>
                </a:rPr>
                <a:t>72658602</a:t>
              </a:r>
            </a:p>
            <a:p>
              <a:pPr algn="l"/>
              <a:r>
                <a:rPr lang="en-US" sz="4800" b="0" i="0" u="none" strike="noStrike" baseline="0" dirty="0">
                  <a:solidFill>
                    <a:srgbClr val="CCCBCC"/>
                  </a:solidFill>
                  <a:latin typeface="HelveticaLTStd-Roman"/>
                </a:rPr>
                <a:t>8465891078</a:t>
              </a:r>
              <a:r>
                <a:rPr lang="en-US" sz="4800" b="0" i="0" u="none" strike="noStrike" baseline="0" dirty="0">
                  <a:solidFill>
                    <a:srgbClr val="241F1F"/>
                  </a:solidFill>
                  <a:latin typeface="HelveticaLTStd-Roman"/>
                </a:rPr>
                <a:t>3</a:t>
              </a:r>
              <a:r>
                <a:rPr lang="en-US" sz="4800" b="0" i="0" u="none" strike="noStrike" baseline="0" dirty="0">
                  <a:solidFill>
                    <a:srgbClr val="CCCBCC"/>
                  </a:solidFill>
                  <a:latin typeface="HelveticaLTStd-Roman"/>
                </a:rPr>
                <a:t>0</a:t>
              </a:r>
              <a:endParaRPr lang="en-US" sz="4800" dirty="0"/>
            </a:p>
          </p:txBody>
        </p:sp>
        <p:sp>
          <p:nvSpPr>
            <p:cNvPr id="6" name="TextBox 5">
              <a:extLst>
                <a:ext uri="{FF2B5EF4-FFF2-40B4-BE49-F238E27FC236}">
                  <a16:creationId xmlns:a16="http://schemas.microsoft.com/office/drawing/2014/main" id="{D1A63AB1-F29D-917F-1A65-56E8FFE3C63B}"/>
                </a:ext>
              </a:extLst>
            </p:cNvPr>
            <p:cNvSpPr txBox="1"/>
            <p:nvPr/>
          </p:nvSpPr>
          <p:spPr>
            <a:xfrm>
              <a:off x="7248526" y="5019675"/>
              <a:ext cx="2800350" cy="369332"/>
            </a:xfrm>
            <a:prstGeom prst="rect">
              <a:avLst/>
            </a:prstGeom>
            <a:noFill/>
          </p:spPr>
          <p:txBody>
            <a:bodyPr wrap="square" rtlCol="0">
              <a:spAutoFit/>
            </a:bodyPr>
            <a:lstStyle/>
            <a:p>
              <a:r>
                <a:rPr lang="en-US" dirty="0"/>
                <a:t>Count 3s in the example</a:t>
              </a:r>
            </a:p>
          </p:txBody>
        </p:sp>
      </p:grpSp>
    </p:spTree>
    <p:extLst>
      <p:ext uri="{BB962C8B-B14F-4D97-AF65-F5344CB8AC3E}">
        <p14:creationId xmlns:p14="http://schemas.microsoft.com/office/powerpoint/2010/main" val="2065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C949F2E-EBE7-A539-80B7-EC0D29D57C9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6F57AC7-C05A-BA18-AB8D-D409C886DD62}"/>
              </a:ext>
            </a:extLst>
          </p:cNvPr>
          <p:cNvPicPr>
            <a:picLocks noChangeAspect="1"/>
          </p:cNvPicPr>
          <p:nvPr/>
        </p:nvPicPr>
        <p:blipFill>
          <a:blip r:embed="rId4"/>
          <a:stretch>
            <a:fillRect/>
          </a:stretch>
        </p:blipFill>
        <p:spPr>
          <a:xfrm>
            <a:off x="1476375" y="1437954"/>
            <a:ext cx="8982075" cy="1862562"/>
          </a:xfrm>
          <a:prstGeom prst="rect">
            <a:avLst/>
          </a:prstGeom>
        </p:spPr>
      </p:pic>
      <p:pic>
        <p:nvPicPr>
          <p:cNvPr id="5" name="Picture 4">
            <a:extLst>
              <a:ext uri="{FF2B5EF4-FFF2-40B4-BE49-F238E27FC236}">
                <a16:creationId xmlns:a16="http://schemas.microsoft.com/office/drawing/2014/main" id="{7B3A708A-57B3-35F8-0B0B-02B578766891}"/>
              </a:ext>
            </a:extLst>
          </p:cNvPr>
          <p:cNvPicPr>
            <a:picLocks noChangeAspect="1"/>
          </p:cNvPicPr>
          <p:nvPr/>
        </p:nvPicPr>
        <p:blipFill>
          <a:blip r:embed="rId5"/>
          <a:stretch>
            <a:fillRect/>
          </a:stretch>
        </p:blipFill>
        <p:spPr>
          <a:xfrm>
            <a:off x="1476375" y="4005366"/>
            <a:ext cx="9048750" cy="1881510"/>
          </a:xfrm>
          <a:prstGeom prst="rect">
            <a:avLst/>
          </a:prstGeom>
        </p:spPr>
      </p:pic>
      <p:sp>
        <p:nvSpPr>
          <p:cNvPr id="6" name="TextBox 5">
            <a:extLst>
              <a:ext uri="{FF2B5EF4-FFF2-40B4-BE49-F238E27FC236}">
                <a16:creationId xmlns:a16="http://schemas.microsoft.com/office/drawing/2014/main" id="{62B929CF-2E5C-69A1-580A-F591AB380ED3}"/>
              </a:ext>
            </a:extLst>
          </p:cNvPr>
          <p:cNvSpPr txBox="1"/>
          <p:nvPr/>
        </p:nvSpPr>
        <p:spPr>
          <a:xfrm>
            <a:off x="2071688" y="1100728"/>
            <a:ext cx="11049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3BAC3AE2-F728-E03D-2C95-EC3EE962D170}"/>
              </a:ext>
            </a:extLst>
          </p:cNvPr>
          <p:cNvSpPr txBox="1"/>
          <p:nvPr/>
        </p:nvSpPr>
        <p:spPr>
          <a:xfrm>
            <a:off x="4276725" y="1100728"/>
            <a:ext cx="1104900"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319364BF-C5DC-A0F8-C5BF-29FD334B0DA8}"/>
              </a:ext>
            </a:extLst>
          </p:cNvPr>
          <p:cNvSpPr txBox="1"/>
          <p:nvPr/>
        </p:nvSpPr>
        <p:spPr>
          <a:xfrm>
            <a:off x="6477000" y="1100728"/>
            <a:ext cx="1323975" cy="369332"/>
          </a:xfrm>
          <a:prstGeom prst="rect">
            <a:avLst/>
          </a:prstGeom>
          <a:noFill/>
        </p:spPr>
        <p:txBody>
          <a:bodyPr wrap="square" rtlCol="0">
            <a:spAutoFit/>
          </a:bodyPr>
          <a:lstStyle/>
          <a:p>
            <a:r>
              <a:rPr lang="en-US" dirty="0"/>
              <a:t>Orientation</a:t>
            </a:r>
          </a:p>
        </p:txBody>
      </p:sp>
      <p:sp>
        <p:nvSpPr>
          <p:cNvPr id="9" name="TextBox 8">
            <a:extLst>
              <a:ext uri="{FF2B5EF4-FFF2-40B4-BE49-F238E27FC236}">
                <a16:creationId xmlns:a16="http://schemas.microsoft.com/office/drawing/2014/main" id="{6CF32EDB-5758-DE22-C784-91D6CCD27C99}"/>
              </a:ext>
            </a:extLst>
          </p:cNvPr>
          <p:cNvSpPr txBox="1"/>
          <p:nvPr/>
        </p:nvSpPr>
        <p:spPr>
          <a:xfrm>
            <a:off x="9172575" y="1068622"/>
            <a:ext cx="1104900" cy="369332"/>
          </a:xfrm>
          <a:prstGeom prst="rect">
            <a:avLst/>
          </a:prstGeom>
          <a:noFill/>
        </p:spPr>
        <p:txBody>
          <a:bodyPr wrap="square" rtlCol="0">
            <a:spAutoFit/>
          </a:bodyPr>
          <a:lstStyle/>
          <a:p>
            <a:r>
              <a:rPr lang="en-US" dirty="0"/>
              <a:t>Size</a:t>
            </a:r>
          </a:p>
        </p:txBody>
      </p:sp>
      <p:sp>
        <p:nvSpPr>
          <p:cNvPr id="10" name="TextBox 9">
            <a:extLst>
              <a:ext uri="{FF2B5EF4-FFF2-40B4-BE49-F238E27FC236}">
                <a16:creationId xmlns:a16="http://schemas.microsoft.com/office/drawing/2014/main" id="{517823C5-656E-DCDF-9B8F-7014A0B4D85B}"/>
              </a:ext>
            </a:extLst>
          </p:cNvPr>
          <p:cNvSpPr txBox="1"/>
          <p:nvPr/>
        </p:nvSpPr>
        <p:spPr>
          <a:xfrm>
            <a:off x="1905000" y="3637742"/>
            <a:ext cx="1271588" cy="369332"/>
          </a:xfrm>
          <a:prstGeom prst="rect">
            <a:avLst/>
          </a:prstGeom>
          <a:noFill/>
        </p:spPr>
        <p:txBody>
          <a:bodyPr wrap="square" rtlCol="0">
            <a:spAutoFit/>
          </a:bodyPr>
          <a:lstStyle/>
          <a:p>
            <a:r>
              <a:rPr lang="en-US" dirty="0"/>
              <a:t>Curvature</a:t>
            </a:r>
          </a:p>
        </p:txBody>
      </p:sp>
      <p:sp>
        <p:nvSpPr>
          <p:cNvPr id="11" name="TextBox 10">
            <a:extLst>
              <a:ext uri="{FF2B5EF4-FFF2-40B4-BE49-F238E27FC236}">
                <a16:creationId xmlns:a16="http://schemas.microsoft.com/office/drawing/2014/main" id="{C43A5F33-A5B5-720D-BF34-A5A23D044626}"/>
              </a:ext>
            </a:extLst>
          </p:cNvPr>
          <p:cNvSpPr txBox="1"/>
          <p:nvPr/>
        </p:nvSpPr>
        <p:spPr>
          <a:xfrm>
            <a:off x="4412456" y="3607993"/>
            <a:ext cx="1271588" cy="369332"/>
          </a:xfrm>
          <a:prstGeom prst="rect">
            <a:avLst/>
          </a:prstGeom>
          <a:noFill/>
        </p:spPr>
        <p:txBody>
          <a:bodyPr wrap="square" rtlCol="0">
            <a:spAutoFit/>
          </a:bodyPr>
          <a:lstStyle/>
          <a:p>
            <a:r>
              <a:rPr lang="en-US" dirty="0"/>
              <a:t>Enclosure</a:t>
            </a:r>
          </a:p>
        </p:txBody>
      </p:sp>
      <p:sp>
        <p:nvSpPr>
          <p:cNvPr id="12" name="TextBox 11">
            <a:extLst>
              <a:ext uri="{FF2B5EF4-FFF2-40B4-BE49-F238E27FC236}">
                <a16:creationId xmlns:a16="http://schemas.microsoft.com/office/drawing/2014/main" id="{77CCBBE9-10FA-FAD6-F239-CB193D8F241C}"/>
              </a:ext>
            </a:extLst>
          </p:cNvPr>
          <p:cNvSpPr txBox="1"/>
          <p:nvPr/>
        </p:nvSpPr>
        <p:spPr>
          <a:xfrm>
            <a:off x="6796087" y="3607993"/>
            <a:ext cx="1271588" cy="369332"/>
          </a:xfrm>
          <a:prstGeom prst="rect">
            <a:avLst/>
          </a:prstGeom>
          <a:noFill/>
        </p:spPr>
        <p:txBody>
          <a:bodyPr wrap="square" rtlCol="0">
            <a:spAutoFit/>
          </a:bodyPr>
          <a:lstStyle/>
          <a:p>
            <a:r>
              <a:rPr lang="en-US" dirty="0"/>
              <a:t>Blur</a:t>
            </a:r>
          </a:p>
        </p:txBody>
      </p:sp>
      <p:sp>
        <p:nvSpPr>
          <p:cNvPr id="13" name="TextBox 12">
            <a:extLst>
              <a:ext uri="{FF2B5EF4-FFF2-40B4-BE49-F238E27FC236}">
                <a16:creationId xmlns:a16="http://schemas.microsoft.com/office/drawing/2014/main" id="{ADD09CA3-1D22-ECC2-8045-9FDF3BDEBCEE}"/>
              </a:ext>
            </a:extLst>
          </p:cNvPr>
          <p:cNvSpPr txBox="1"/>
          <p:nvPr/>
        </p:nvSpPr>
        <p:spPr>
          <a:xfrm>
            <a:off x="9089231" y="3607993"/>
            <a:ext cx="1271588" cy="369332"/>
          </a:xfrm>
          <a:prstGeom prst="rect">
            <a:avLst/>
          </a:prstGeom>
          <a:noFill/>
        </p:spPr>
        <p:txBody>
          <a:bodyPr wrap="square" rtlCol="0">
            <a:spAutoFit/>
          </a:bodyPr>
          <a:lstStyle/>
          <a:p>
            <a:r>
              <a:rPr lang="en-US" dirty="0"/>
              <a:t>Shape</a:t>
            </a:r>
          </a:p>
        </p:txBody>
      </p:sp>
      <p:sp>
        <p:nvSpPr>
          <p:cNvPr id="14" name="Title 3">
            <a:extLst>
              <a:ext uri="{FF2B5EF4-FFF2-40B4-BE49-F238E27FC236}">
                <a16:creationId xmlns:a16="http://schemas.microsoft.com/office/drawing/2014/main" id="{7CDF1E10-F8AA-783B-C3C1-E00D001BD48D}"/>
              </a:ext>
            </a:extLst>
          </p:cNvPr>
          <p:cNvSpPr txBox="1">
            <a:spLocks/>
          </p:cNvSpPr>
          <p:nvPr/>
        </p:nvSpPr>
        <p:spPr>
          <a:xfrm>
            <a:off x="2071688" y="224178"/>
            <a:ext cx="876782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Pre-attentive attributes signal where to look</a:t>
            </a:r>
          </a:p>
        </p:txBody>
      </p:sp>
    </p:spTree>
    <p:extLst>
      <p:ext uri="{BB962C8B-B14F-4D97-AF65-F5344CB8AC3E}">
        <p14:creationId xmlns:p14="http://schemas.microsoft.com/office/powerpoint/2010/main" val="3968143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4CADDE-AA40-0C86-9DDB-305775AD530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BA7AEA44-C533-C0AC-2D68-91D3AF540CB0}"/>
              </a:ext>
            </a:extLst>
          </p:cNvPr>
          <p:cNvSpPr txBox="1">
            <a:spLocks/>
          </p:cNvSpPr>
          <p:nvPr/>
        </p:nvSpPr>
        <p:spPr>
          <a:xfrm>
            <a:off x="2151971" y="197604"/>
            <a:ext cx="8414165"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Pre-attentive attributes signal where to look</a:t>
            </a:r>
          </a:p>
        </p:txBody>
      </p:sp>
      <p:sp>
        <p:nvSpPr>
          <p:cNvPr id="3" name="TextBox 2">
            <a:extLst>
              <a:ext uri="{FF2B5EF4-FFF2-40B4-BE49-F238E27FC236}">
                <a16:creationId xmlns:a16="http://schemas.microsoft.com/office/drawing/2014/main" id="{14182086-EFE3-6E14-6863-9A7F81BFB14E}"/>
              </a:ext>
            </a:extLst>
          </p:cNvPr>
          <p:cNvSpPr txBox="1"/>
          <p:nvPr/>
        </p:nvSpPr>
        <p:spPr>
          <a:xfrm>
            <a:off x="1330336" y="1199536"/>
            <a:ext cx="8583561" cy="2400657"/>
          </a:xfrm>
          <a:prstGeom prst="rect">
            <a:avLst/>
          </a:prstGeom>
          <a:noFill/>
        </p:spPr>
        <p:txBody>
          <a:bodyPr wrap="square" rtlCol="0">
            <a:spAutoFit/>
          </a:bodyPr>
          <a:lstStyle/>
          <a:p>
            <a:r>
              <a:rPr lang="en-US" sz="2400" b="1" dirty="0">
                <a:solidFill>
                  <a:schemeClr val="tx2">
                    <a:lumMod val="50000"/>
                    <a:lumOff val="50000"/>
                  </a:schemeClr>
                </a:solidFill>
              </a:rPr>
              <a:t>Color</a:t>
            </a:r>
          </a:p>
          <a:p>
            <a:endParaRPr lang="en-US" dirty="0"/>
          </a:p>
          <a:p>
            <a:pPr marL="285750" indent="-285750">
              <a:buFont typeface="Symbol" panose="05050102010706020507" pitchFamily="18" charset="2"/>
              <a:buChar char="D"/>
            </a:pPr>
            <a:r>
              <a:rPr lang="en-US" dirty="0"/>
              <a:t>Use color sparingly.</a:t>
            </a:r>
          </a:p>
          <a:p>
            <a:pPr marL="285750" indent="-285750">
              <a:buFont typeface="Symbol" panose="05050102010706020507" pitchFamily="18" charset="2"/>
              <a:buChar char="D"/>
            </a:pPr>
            <a:r>
              <a:rPr lang="en-US" dirty="0"/>
              <a:t>Be thoughtful of the colors used.</a:t>
            </a:r>
          </a:p>
          <a:p>
            <a:pPr marL="285750" indent="-285750">
              <a:buFont typeface="Symbol" panose="05050102010706020507" pitchFamily="18" charset="2"/>
              <a:buChar char="D"/>
            </a:pPr>
            <a:r>
              <a:rPr lang="en-US" dirty="0"/>
              <a:t>Use consistent colors.</a:t>
            </a:r>
          </a:p>
          <a:p>
            <a:pPr marL="285750" indent="-285750">
              <a:buFont typeface="Symbol" panose="05050102010706020507" pitchFamily="18" charset="2"/>
              <a:buChar char="D"/>
            </a:pPr>
            <a:r>
              <a:rPr lang="en-US" dirty="0"/>
              <a:t>Design considering colorblindness in people.</a:t>
            </a:r>
          </a:p>
          <a:p>
            <a:pPr marL="285750" indent="-285750">
              <a:buFont typeface="Symbol" panose="05050102010706020507" pitchFamily="18" charset="2"/>
              <a:buChar char="D"/>
            </a:pPr>
            <a:r>
              <a:rPr lang="en-US" dirty="0"/>
              <a:t>Be thoughtful of the tone the color conveys.</a:t>
            </a:r>
          </a:p>
          <a:p>
            <a:pPr marL="285750" indent="-285750">
              <a:buFont typeface="Symbol" panose="05050102010706020507" pitchFamily="18" charset="2"/>
              <a:buChar char="D"/>
            </a:pPr>
            <a:r>
              <a:rPr lang="en-US" dirty="0"/>
              <a:t>Brand Colors can be leveraged selectively.</a:t>
            </a:r>
          </a:p>
        </p:txBody>
      </p:sp>
      <p:sp>
        <p:nvSpPr>
          <p:cNvPr id="4" name="TextBox 3">
            <a:extLst>
              <a:ext uri="{FF2B5EF4-FFF2-40B4-BE49-F238E27FC236}">
                <a16:creationId xmlns:a16="http://schemas.microsoft.com/office/drawing/2014/main" id="{3C5847EB-3519-17AA-204D-E726C6863772}"/>
              </a:ext>
            </a:extLst>
          </p:cNvPr>
          <p:cNvSpPr txBox="1"/>
          <p:nvPr/>
        </p:nvSpPr>
        <p:spPr>
          <a:xfrm>
            <a:off x="1330335" y="3665127"/>
            <a:ext cx="8583561" cy="1569660"/>
          </a:xfrm>
          <a:prstGeom prst="rect">
            <a:avLst/>
          </a:prstGeom>
          <a:noFill/>
        </p:spPr>
        <p:txBody>
          <a:bodyPr wrap="square" rtlCol="0">
            <a:spAutoFit/>
          </a:bodyPr>
          <a:lstStyle/>
          <a:p>
            <a:r>
              <a:rPr lang="en-US" sz="2400" dirty="0"/>
              <a:t>Position</a:t>
            </a:r>
          </a:p>
          <a:p>
            <a:endParaRPr lang="en-US" dirty="0"/>
          </a:p>
          <a:p>
            <a:pPr marL="285750" indent="-285750">
              <a:buFont typeface="Symbol" panose="05050102010706020507" pitchFamily="18" charset="2"/>
              <a:buChar char="D"/>
            </a:pPr>
            <a:r>
              <a:rPr lang="en-US" dirty="0"/>
              <a:t>Use the z reading to your advantage.</a:t>
            </a:r>
          </a:p>
          <a:p>
            <a:pPr marL="285750" indent="-285750">
              <a:buFont typeface="Symbol" panose="05050102010706020507" pitchFamily="18" charset="2"/>
              <a:buChar char="D"/>
            </a:pPr>
            <a:r>
              <a:rPr lang="en-US" dirty="0"/>
              <a:t>Use takeaways or call for action on the top.</a:t>
            </a:r>
          </a:p>
          <a:p>
            <a:pPr marL="285750" indent="-285750">
              <a:buFont typeface="Symbol" panose="05050102010706020507" pitchFamily="18" charset="2"/>
              <a:buChar char="D"/>
            </a:pPr>
            <a:r>
              <a:rPr lang="en-US" dirty="0"/>
              <a:t>Be mindful of the positioning the elements in your visualization.</a:t>
            </a:r>
          </a:p>
        </p:txBody>
      </p:sp>
    </p:spTree>
    <p:extLst>
      <p:ext uri="{BB962C8B-B14F-4D97-AF65-F5344CB8AC3E}">
        <p14:creationId xmlns:p14="http://schemas.microsoft.com/office/powerpoint/2010/main" val="34628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96E49-B742-7441-A85D-DC891F6E438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BB1F28DC-C1DC-6270-4BB5-4CD48B1191DE}"/>
              </a:ext>
            </a:extLst>
          </p:cNvPr>
          <p:cNvSpPr txBox="1">
            <a:spLocks/>
          </p:cNvSpPr>
          <p:nvPr/>
        </p:nvSpPr>
        <p:spPr>
          <a:xfrm>
            <a:off x="1813854" y="225866"/>
            <a:ext cx="856429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Pre-attentive attributes signal where to look</a:t>
            </a:r>
          </a:p>
        </p:txBody>
      </p:sp>
      <p:grpSp>
        <p:nvGrpSpPr>
          <p:cNvPr id="8" name="Group 7">
            <a:extLst>
              <a:ext uri="{FF2B5EF4-FFF2-40B4-BE49-F238E27FC236}">
                <a16:creationId xmlns:a16="http://schemas.microsoft.com/office/drawing/2014/main" id="{385CF7DD-C332-FBB6-5162-4F7E522812C7}"/>
              </a:ext>
            </a:extLst>
          </p:cNvPr>
          <p:cNvGrpSpPr/>
          <p:nvPr/>
        </p:nvGrpSpPr>
        <p:grpSpPr>
          <a:xfrm>
            <a:off x="971549" y="1622323"/>
            <a:ext cx="4849147" cy="3513140"/>
            <a:chOff x="971549" y="1622323"/>
            <a:chExt cx="4849147" cy="3513140"/>
          </a:xfrm>
        </p:grpSpPr>
        <p:graphicFrame>
          <p:nvGraphicFramePr>
            <p:cNvPr id="3" name="Chart 2">
              <a:extLst>
                <a:ext uri="{FF2B5EF4-FFF2-40B4-BE49-F238E27FC236}">
                  <a16:creationId xmlns:a16="http://schemas.microsoft.com/office/drawing/2014/main" id="{45B1D7A3-5E08-F902-9AD6-464A290F3C04}"/>
                </a:ext>
              </a:extLst>
            </p:cNvPr>
            <p:cNvGraphicFramePr>
              <a:graphicFrameLocks/>
            </p:cNvGraphicFramePr>
            <p:nvPr>
              <p:extLst>
                <p:ext uri="{D42A27DB-BD31-4B8C-83A1-F6EECF244321}">
                  <p14:modId xmlns:p14="http://schemas.microsoft.com/office/powerpoint/2010/main" val="802259912"/>
                </p:ext>
              </p:extLst>
            </p:nvPr>
          </p:nvGraphicFramePr>
          <p:xfrm>
            <a:off x="971549" y="1622323"/>
            <a:ext cx="4849147" cy="306397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B21C7C10-E55A-7B9D-0B6B-6E8BC04F5C5E}"/>
                </a:ext>
              </a:extLst>
            </p:cNvPr>
            <p:cNvSpPr txBox="1"/>
            <p:nvPr/>
          </p:nvSpPr>
          <p:spPr>
            <a:xfrm>
              <a:off x="1619250" y="4827686"/>
              <a:ext cx="3114675" cy="307777"/>
            </a:xfrm>
            <a:prstGeom prst="rect">
              <a:avLst/>
            </a:prstGeom>
            <a:noFill/>
          </p:spPr>
          <p:txBody>
            <a:bodyPr wrap="square" rtlCol="0">
              <a:spAutoFit/>
            </a:bodyPr>
            <a:lstStyle/>
            <a:p>
              <a:r>
                <a:rPr lang="en-US" sz="1400" dirty="0">
                  <a:solidFill>
                    <a:schemeClr val="bg1">
                      <a:lumMod val="50000"/>
                    </a:schemeClr>
                  </a:solidFill>
                </a:rPr>
                <a:t>Graph without pre-attentive attributes</a:t>
              </a:r>
            </a:p>
          </p:txBody>
        </p:sp>
      </p:grpSp>
      <p:grpSp>
        <p:nvGrpSpPr>
          <p:cNvPr id="9" name="Group 8">
            <a:extLst>
              <a:ext uri="{FF2B5EF4-FFF2-40B4-BE49-F238E27FC236}">
                <a16:creationId xmlns:a16="http://schemas.microsoft.com/office/drawing/2014/main" id="{8CDCBF18-FA52-305E-523F-3A3D91F0D521}"/>
              </a:ext>
            </a:extLst>
          </p:cNvPr>
          <p:cNvGrpSpPr/>
          <p:nvPr/>
        </p:nvGrpSpPr>
        <p:grpSpPr>
          <a:xfrm>
            <a:off x="6289665" y="1622323"/>
            <a:ext cx="4732295" cy="3513139"/>
            <a:chOff x="6289665" y="1622323"/>
            <a:chExt cx="4732295" cy="3513139"/>
          </a:xfrm>
        </p:grpSpPr>
        <p:graphicFrame>
          <p:nvGraphicFramePr>
            <p:cNvPr id="4" name="Chart 3">
              <a:extLst>
                <a:ext uri="{FF2B5EF4-FFF2-40B4-BE49-F238E27FC236}">
                  <a16:creationId xmlns:a16="http://schemas.microsoft.com/office/drawing/2014/main" id="{8ACA07F3-9FD3-2BEA-C9B7-08B326F78A3D}"/>
                </a:ext>
              </a:extLst>
            </p:cNvPr>
            <p:cNvGraphicFramePr>
              <a:graphicFrameLocks/>
            </p:cNvGraphicFramePr>
            <p:nvPr>
              <p:extLst>
                <p:ext uri="{D42A27DB-BD31-4B8C-83A1-F6EECF244321}">
                  <p14:modId xmlns:p14="http://schemas.microsoft.com/office/powerpoint/2010/main" val="4127055384"/>
                </p:ext>
              </p:extLst>
            </p:nvPr>
          </p:nvGraphicFramePr>
          <p:xfrm>
            <a:off x="6289665" y="1622323"/>
            <a:ext cx="4732295" cy="3063977"/>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3BC86411-0E5D-1F77-1EB3-BA843B2D85CB}"/>
                </a:ext>
              </a:extLst>
            </p:cNvPr>
            <p:cNvSpPr txBox="1"/>
            <p:nvPr/>
          </p:nvSpPr>
          <p:spPr>
            <a:xfrm>
              <a:off x="6943725" y="4827685"/>
              <a:ext cx="3114675" cy="307777"/>
            </a:xfrm>
            <a:prstGeom prst="rect">
              <a:avLst/>
            </a:prstGeom>
            <a:noFill/>
          </p:spPr>
          <p:txBody>
            <a:bodyPr wrap="square" rtlCol="0">
              <a:spAutoFit/>
            </a:bodyPr>
            <a:lstStyle/>
            <a:p>
              <a:r>
                <a:rPr lang="en-US" sz="1400" dirty="0">
                  <a:solidFill>
                    <a:schemeClr val="bg1">
                      <a:lumMod val="50000"/>
                    </a:schemeClr>
                  </a:solidFill>
                </a:rPr>
                <a:t>Graph without pre-attentive attributes</a:t>
              </a:r>
            </a:p>
          </p:txBody>
        </p:sp>
      </p:grpSp>
    </p:spTree>
    <p:extLst>
      <p:ext uri="{BB962C8B-B14F-4D97-AF65-F5344CB8AC3E}">
        <p14:creationId xmlns:p14="http://schemas.microsoft.com/office/powerpoint/2010/main" val="355657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232AA8-929A-B055-21CC-559E4DE28C40}"/>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7CE558A8-7A5C-3467-4272-ADBD44382AF9}"/>
              </a:ext>
            </a:extLst>
          </p:cNvPr>
          <p:cNvSpPr txBox="1">
            <a:spLocks/>
          </p:cNvSpPr>
          <p:nvPr/>
        </p:nvSpPr>
        <p:spPr>
          <a:xfrm>
            <a:off x="1958133" y="225866"/>
            <a:ext cx="8673473"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Recap what we learned…</a:t>
            </a:r>
          </a:p>
        </p:txBody>
      </p:sp>
      <p:sp>
        <p:nvSpPr>
          <p:cNvPr id="5" name="TextBox 4">
            <a:extLst>
              <a:ext uri="{FF2B5EF4-FFF2-40B4-BE49-F238E27FC236}">
                <a16:creationId xmlns:a16="http://schemas.microsoft.com/office/drawing/2014/main" id="{E02BC47C-F196-8D6C-896E-45C64D7C0703}"/>
              </a:ext>
            </a:extLst>
          </p:cNvPr>
          <p:cNvSpPr txBox="1"/>
          <p:nvPr/>
        </p:nvSpPr>
        <p:spPr>
          <a:xfrm>
            <a:off x="1740666" y="2484170"/>
            <a:ext cx="859315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Pre-attentive attributes</a:t>
            </a:r>
          </a:p>
          <a:p>
            <a:pPr marL="285750" indent="-285750">
              <a:buFont typeface="Wingdings" panose="05000000000000000000" pitchFamily="2" charset="2"/>
              <a:buChar char="Ø"/>
            </a:pPr>
            <a:r>
              <a:rPr lang="en-US" dirty="0"/>
              <a:t>Key attributes include color, size, position.</a:t>
            </a:r>
          </a:p>
          <a:p>
            <a:pPr marL="285750" indent="-285750">
              <a:buFont typeface="Wingdings" panose="05000000000000000000" pitchFamily="2" charset="2"/>
              <a:buChar char="Ø"/>
            </a:pPr>
            <a:r>
              <a:rPr lang="en-US" dirty="0"/>
              <a:t>Test to ensure your pre-attentive attributes guide the audience's focus as intended.</a:t>
            </a:r>
          </a:p>
        </p:txBody>
      </p:sp>
    </p:spTree>
    <p:extLst>
      <p:ext uri="{BB962C8B-B14F-4D97-AF65-F5344CB8AC3E}">
        <p14:creationId xmlns:p14="http://schemas.microsoft.com/office/powerpoint/2010/main" val="1539752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C40E3-8C46-3A1B-D4F8-8B7821CF22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5F354A-ADD3-FC09-B1AD-D333DE9BE62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022C075-9D65-B198-9BAF-FF9787930AD7}"/>
              </a:ext>
            </a:extLst>
          </p:cNvPr>
          <p:cNvSpPr txBox="1">
            <a:spLocks/>
          </p:cNvSpPr>
          <p:nvPr/>
        </p:nvSpPr>
        <p:spPr>
          <a:xfrm>
            <a:off x="3961936" y="2914780"/>
            <a:ext cx="426812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Tree>
    <p:extLst>
      <p:ext uri="{BB962C8B-B14F-4D97-AF65-F5344CB8AC3E}">
        <p14:creationId xmlns:p14="http://schemas.microsoft.com/office/powerpoint/2010/main" val="2365616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F975B-9655-33FB-AAAD-A0E190FBC28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9CD09777-4C86-A287-425E-67693FA40D32}"/>
              </a:ext>
            </a:extLst>
          </p:cNvPr>
          <p:cNvSpPr txBox="1">
            <a:spLocks/>
          </p:cNvSpPr>
          <p:nvPr/>
        </p:nvSpPr>
        <p:spPr>
          <a:xfrm>
            <a:off x="1980331" y="225866"/>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4F72AB09-DE22-FA1A-BEE2-67A570A85C7A}"/>
              </a:ext>
            </a:extLst>
          </p:cNvPr>
          <p:cNvSpPr txBox="1"/>
          <p:nvPr/>
        </p:nvSpPr>
        <p:spPr>
          <a:xfrm>
            <a:off x="1455174" y="1447217"/>
            <a:ext cx="5211096"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FORM FOLLOWS FUNCTION.</a:t>
            </a:r>
          </a:p>
        </p:txBody>
      </p:sp>
      <p:sp>
        <p:nvSpPr>
          <p:cNvPr id="4" name="TextBox 3">
            <a:extLst>
              <a:ext uri="{FF2B5EF4-FFF2-40B4-BE49-F238E27FC236}">
                <a16:creationId xmlns:a16="http://schemas.microsoft.com/office/drawing/2014/main" id="{D1E94168-BDBA-D18D-2F01-9EC91095B46A}"/>
              </a:ext>
            </a:extLst>
          </p:cNvPr>
          <p:cNvSpPr txBox="1"/>
          <p:nvPr/>
        </p:nvSpPr>
        <p:spPr>
          <a:xfrm>
            <a:off x="1455174" y="2025445"/>
            <a:ext cx="9232491" cy="2123658"/>
          </a:xfrm>
          <a:prstGeom prst="rect">
            <a:avLst/>
          </a:prstGeom>
          <a:noFill/>
        </p:spPr>
        <p:txBody>
          <a:bodyPr wrap="square" rtlCol="0">
            <a:spAutoFit/>
          </a:bodyPr>
          <a:lstStyle/>
          <a:p>
            <a:r>
              <a:rPr lang="en-US" dirty="0"/>
              <a:t>Highlight the important elements. Consider some tools –</a:t>
            </a:r>
          </a:p>
          <a:p>
            <a:r>
              <a:rPr lang="en-US" dirty="0"/>
              <a:t> </a:t>
            </a:r>
          </a:p>
          <a:p>
            <a:r>
              <a:rPr lang="en-US" b="1" dirty="0"/>
              <a:t>Bold</a:t>
            </a:r>
            <a:r>
              <a:rPr lang="en-US" dirty="0"/>
              <a:t>, </a:t>
            </a:r>
            <a:r>
              <a:rPr lang="en-US" i="1" dirty="0"/>
              <a:t>italics</a:t>
            </a:r>
            <a:r>
              <a:rPr lang="en-US" dirty="0"/>
              <a:t> and </a:t>
            </a:r>
            <a:r>
              <a:rPr lang="en-US" u="sng" dirty="0"/>
              <a:t>underline</a:t>
            </a:r>
          </a:p>
          <a:p>
            <a:r>
              <a:rPr lang="en-US" dirty="0"/>
              <a:t>CASE &amp; typeface</a:t>
            </a:r>
          </a:p>
          <a:p>
            <a:r>
              <a:rPr lang="en-US" b="1" dirty="0">
                <a:solidFill>
                  <a:schemeClr val="tx2">
                    <a:lumMod val="50000"/>
                    <a:lumOff val="50000"/>
                  </a:schemeClr>
                </a:solidFill>
              </a:rPr>
              <a:t>Color</a:t>
            </a:r>
          </a:p>
          <a:p>
            <a:r>
              <a:rPr lang="en-US" dirty="0">
                <a:solidFill>
                  <a:schemeClr val="bg1"/>
                </a:solidFill>
                <a:highlight>
                  <a:srgbClr val="000000"/>
                </a:highlight>
              </a:rPr>
              <a:t>Inversing elements</a:t>
            </a:r>
          </a:p>
          <a:p>
            <a:r>
              <a:rPr lang="en-US" sz="2400" dirty="0"/>
              <a:t>Size</a:t>
            </a:r>
            <a:endParaRPr lang="en-US" dirty="0"/>
          </a:p>
        </p:txBody>
      </p:sp>
    </p:spTree>
    <p:extLst>
      <p:ext uri="{BB962C8B-B14F-4D97-AF65-F5344CB8AC3E}">
        <p14:creationId xmlns:p14="http://schemas.microsoft.com/office/powerpoint/2010/main" val="377297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300E42-8550-B555-04B9-F503FE551D4F}"/>
              </a:ext>
            </a:extLst>
          </p:cNvPr>
          <p:cNvPicPr>
            <a:picLocks noChangeAspect="1"/>
          </p:cNvPicPr>
          <p:nvPr/>
        </p:nvPicPr>
        <p:blipFill>
          <a:blip r:embed="rId2">
            <a:duotone>
              <a:schemeClr val="bg2">
                <a:shade val="45000"/>
                <a:satMod val="135000"/>
              </a:schemeClr>
              <a:prstClr val="white"/>
            </a:duotone>
          </a:blip>
          <a:srcRect b="25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36A14-DBB0-3602-22E2-BAEC02AD5444}"/>
              </a:ext>
            </a:extLst>
          </p:cNvPr>
          <p:cNvSpPr>
            <a:spLocks noGrp="1"/>
          </p:cNvSpPr>
          <p:nvPr>
            <p:ph type="title"/>
          </p:nvPr>
        </p:nvSpPr>
        <p:spPr>
          <a:xfrm>
            <a:off x="838200" y="365125"/>
            <a:ext cx="10515600" cy="1325563"/>
          </a:xfrm>
        </p:spPr>
        <p:txBody>
          <a:bodyPr>
            <a:normAutofit/>
          </a:bodyPr>
          <a:lstStyle/>
          <a:p>
            <a:r>
              <a:rPr lang="en-AE" dirty="0"/>
              <a:t>Data Essentials</a:t>
            </a:r>
          </a:p>
        </p:txBody>
      </p:sp>
      <p:graphicFrame>
        <p:nvGraphicFramePr>
          <p:cNvPr id="5" name="Content Placeholder 2">
            <a:extLst>
              <a:ext uri="{FF2B5EF4-FFF2-40B4-BE49-F238E27FC236}">
                <a16:creationId xmlns:a16="http://schemas.microsoft.com/office/drawing/2014/main" id="{21B875D3-E8AF-62EA-E5E0-5FF6BDC7A8F4}"/>
              </a:ext>
            </a:extLst>
          </p:cNvPr>
          <p:cNvGraphicFramePr>
            <a:graphicFrameLocks noGrp="1"/>
          </p:cNvGraphicFramePr>
          <p:nvPr>
            <p:ph idx="1"/>
            <p:extLst>
              <p:ext uri="{D42A27DB-BD31-4B8C-83A1-F6EECF244321}">
                <p14:modId xmlns:p14="http://schemas.microsoft.com/office/powerpoint/2010/main" val="20108475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1929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0C15C0-4294-09D8-CB91-15C2C923C920}"/>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D061CCD0-9797-1F7A-9885-34AD29987033}"/>
              </a:ext>
            </a:extLst>
          </p:cNvPr>
          <p:cNvSpPr txBox="1">
            <a:spLocks/>
          </p:cNvSpPr>
          <p:nvPr/>
        </p:nvSpPr>
        <p:spPr>
          <a:xfrm>
            <a:off x="2025702" y="225037"/>
            <a:ext cx="8661963" cy="78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12436330-E158-17F5-D5D8-570AC04C0DAD}"/>
              </a:ext>
            </a:extLst>
          </p:cNvPr>
          <p:cNvSpPr txBox="1"/>
          <p:nvPr/>
        </p:nvSpPr>
        <p:spPr>
          <a:xfrm>
            <a:off x="1479754" y="2458033"/>
            <a:ext cx="9232491" cy="1477328"/>
          </a:xfrm>
          <a:prstGeom prst="rect">
            <a:avLst/>
          </a:prstGeom>
          <a:noFill/>
        </p:spPr>
        <p:txBody>
          <a:bodyPr wrap="square" rtlCol="0">
            <a:spAutoFit/>
          </a:bodyPr>
          <a:lstStyle/>
          <a:p>
            <a:pPr marL="285750" indent="-285750">
              <a:buFont typeface="Symbol" panose="05050102010706020507" pitchFamily="18" charset="2"/>
              <a:buChar char="D"/>
            </a:pPr>
            <a:r>
              <a:rPr lang="en-US" dirty="0"/>
              <a:t>Eliminate distractions</a:t>
            </a:r>
          </a:p>
          <a:p>
            <a:pPr marL="285750" indent="-285750">
              <a:buFont typeface="Symbol" panose="05050102010706020507" pitchFamily="18" charset="2"/>
              <a:buChar char="D"/>
            </a:pPr>
            <a:r>
              <a:rPr lang="en-US" dirty="0"/>
              <a:t>Not all data are equally important.</a:t>
            </a:r>
          </a:p>
          <a:p>
            <a:pPr marL="285750" indent="-285750">
              <a:buFont typeface="Symbol" panose="05050102010706020507" pitchFamily="18" charset="2"/>
              <a:buChar char="D"/>
            </a:pPr>
            <a:r>
              <a:rPr lang="en-US" dirty="0"/>
              <a:t>When detail is not needed, summarize it.</a:t>
            </a:r>
          </a:p>
          <a:p>
            <a:pPr marL="285750" indent="-285750">
              <a:buFont typeface="Symbol" panose="05050102010706020507" pitchFamily="18" charset="2"/>
              <a:buChar char="D"/>
            </a:pPr>
            <a:r>
              <a:rPr lang="en-US" dirty="0"/>
              <a:t>Ask yourself: if eliminating some element would change something important?</a:t>
            </a:r>
          </a:p>
          <a:p>
            <a:pPr marL="285750" indent="-285750">
              <a:buFont typeface="Symbol" panose="05050102010706020507" pitchFamily="18" charset="2"/>
              <a:buChar char="D"/>
            </a:pPr>
            <a:r>
              <a:rPr lang="en-US" dirty="0"/>
              <a:t>Push necessary but non-message impacting items to the background.</a:t>
            </a:r>
          </a:p>
        </p:txBody>
      </p:sp>
      <p:sp>
        <p:nvSpPr>
          <p:cNvPr id="5" name="TextBox 4">
            <a:extLst>
              <a:ext uri="{FF2B5EF4-FFF2-40B4-BE49-F238E27FC236}">
                <a16:creationId xmlns:a16="http://schemas.microsoft.com/office/drawing/2014/main" id="{D03BEB4B-3D72-68DC-03D4-EC473949079D}"/>
              </a:ext>
            </a:extLst>
          </p:cNvPr>
          <p:cNvSpPr txBox="1"/>
          <p:nvPr/>
        </p:nvSpPr>
        <p:spPr>
          <a:xfrm>
            <a:off x="1455174" y="1402363"/>
            <a:ext cx="6141902" cy="369332"/>
          </a:xfrm>
          <a:prstGeom prst="rect">
            <a:avLst/>
          </a:prstGeom>
          <a:noFill/>
        </p:spPr>
        <p:txBody>
          <a:bodyPr wrap="square">
            <a:spAutoFit/>
          </a:bodyPr>
          <a:lstStyle/>
          <a:p>
            <a:pPr marL="285750" indent="-285750">
              <a:buFont typeface="Wingdings" panose="05000000000000000000" pitchFamily="2" charset="2"/>
              <a:buChar char="Ø"/>
            </a:pPr>
            <a:r>
              <a:rPr lang="en-US" dirty="0"/>
              <a:t>Affordances</a:t>
            </a:r>
          </a:p>
        </p:txBody>
      </p:sp>
    </p:spTree>
    <p:extLst>
      <p:ext uri="{BB962C8B-B14F-4D97-AF65-F5344CB8AC3E}">
        <p14:creationId xmlns:p14="http://schemas.microsoft.com/office/powerpoint/2010/main" val="95287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32913-3E21-2A0E-F6E5-0E1C2DC2A5B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42217FAB-EC11-F9D3-0655-A0B400742538}"/>
              </a:ext>
            </a:extLst>
          </p:cNvPr>
          <p:cNvSpPr txBox="1">
            <a:spLocks/>
          </p:cNvSpPr>
          <p:nvPr/>
        </p:nvSpPr>
        <p:spPr>
          <a:xfrm>
            <a:off x="2035415" y="332211"/>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92B4314C-DAE6-D544-51FF-99F6A6C20CF9}"/>
              </a:ext>
            </a:extLst>
          </p:cNvPr>
          <p:cNvSpPr txBox="1"/>
          <p:nvPr/>
        </p:nvSpPr>
        <p:spPr>
          <a:xfrm>
            <a:off x="1455174" y="2025445"/>
            <a:ext cx="9232491" cy="3139321"/>
          </a:xfrm>
          <a:prstGeom prst="rect">
            <a:avLst/>
          </a:prstGeom>
          <a:noFill/>
        </p:spPr>
        <p:txBody>
          <a:bodyPr wrap="square" rtlCol="0">
            <a:spAutoFit/>
          </a:bodyPr>
          <a:lstStyle/>
          <a:p>
            <a:pPr marL="285750" indent="-285750">
              <a:buFont typeface="Symbol" panose="05050102010706020507" pitchFamily="18" charset="2"/>
              <a:buChar char="D"/>
            </a:pPr>
            <a:r>
              <a:rPr lang="en-US" dirty="0"/>
              <a:t>Create a clear visual hierarchy of information.</a:t>
            </a:r>
          </a:p>
          <a:p>
            <a:pPr marL="285750" indent="-285750">
              <a:buFont typeface="Symbol" panose="05050102010706020507" pitchFamily="18" charset="2"/>
              <a:buChar char="D"/>
            </a:pPr>
            <a:endParaRPr lang="en-US" dirty="0"/>
          </a:p>
          <a:p>
            <a:pPr marL="285750" indent="-285750" algn="l">
              <a:buFont typeface="Symbol" panose="05050102010706020507" pitchFamily="18" charset="2"/>
              <a:buChar char="D"/>
            </a:pPr>
            <a:r>
              <a:rPr lang="en-US" sz="1800" b="0" i="0" u="none" strike="noStrike" baseline="0" dirty="0">
                <a:solidFill>
                  <a:srgbClr val="241F1F"/>
                </a:solidFill>
                <a:latin typeface="AvenirLTStd-Heavy"/>
              </a:rPr>
              <a:t>Make it legible: </a:t>
            </a:r>
            <a:r>
              <a:rPr lang="en-US" sz="1800" b="0" i="0" u="none" strike="noStrike" baseline="0" dirty="0">
                <a:solidFill>
                  <a:srgbClr val="241F1F"/>
                </a:solidFill>
                <a:latin typeface="AvenirLTStd-Light"/>
              </a:rPr>
              <a:t>use a consistent, easy‐to‐read font (consider both typeface and size).</a:t>
            </a:r>
          </a:p>
          <a:p>
            <a:pPr marL="285750" indent="-285750" algn="l">
              <a:buFont typeface="Symbol" panose="05050102010706020507" pitchFamily="18" charset="2"/>
              <a:buChar char="D"/>
            </a:pPr>
            <a:endParaRPr lang="en-US" sz="1800" b="0" i="0" u="none" strike="noStrike" baseline="0" dirty="0">
              <a:solidFill>
                <a:srgbClr val="241F1F"/>
              </a:solidFill>
              <a:latin typeface="AvenirLTStd-Light"/>
            </a:endParaRPr>
          </a:p>
          <a:p>
            <a:pPr marL="285750" indent="-285750" algn="l">
              <a:buFont typeface="Symbol" panose="05050102010706020507" pitchFamily="18" charset="2"/>
              <a:buChar char="D"/>
            </a:pPr>
            <a:r>
              <a:rPr lang="en-US" sz="1800" b="0" i="0" u="none" strike="noStrike" baseline="0" dirty="0">
                <a:solidFill>
                  <a:srgbClr val="241F1F"/>
                </a:solidFill>
                <a:latin typeface="AvenirLTStd-Heavy"/>
              </a:rPr>
              <a:t>Keep it clean: </a:t>
            </a:r>
            <a:r>
              <a:rPr lang="en-US" sz="1800" b="0" i="0" u="none" strike="noStrike" baseline="0" dirty="0">
                <a:solidFill>
                  <a:srgbClr val="241F1F"/>
                </a:solidFill>
                <a:latin typeface="AvenirLTStd-Light"/>
              </a:rPr>
              <a:t>make your data visualization approachable.</a:t>
            </a:r>
          </a:p>
          <a:p>
            <a:pPr marL="285750" indent="-285750" algn="l">
              <a:buFont typeface="Symbol" panose="05050102010706020507" pitchFamily="18" charset="2"/>
              <a:buChar char="D"/>
            </a:pPr>
            <a:endParaRPr lang="en-US" sz="1800" b="0" i="0" u="none" strike="noStrike" baseline="0" dirty="0">
              <a:solidFill>
                <a:srgbClr val="241F1F"/>
              </a:solidFill>
              <a:latin typeface="AvenirLTStd-Light"/>
            </a:endParaRPr>
          </a:p>
          <a:p>
            <a:pPr marL="285750" indent="-285750" algn="l">
              <a:buFont typeface="Symbol" panose="05050102010706020507" pitchFamily="18" charset="2"/>
              <a:buChar char="D"/>
            </a:pPr>
            <a:r>
              <a:rPr lang="en-US" sz="1800" b="0" i="0" u="none" strike="noStrike" baseline="0" dirty="0">
                <a:solidFill>
                  <a:srgbClr val="241F1F"/>
                </a:solidFill>
                <a:latin typeface="AvenirLTStd-Heavy"/>
              </a:rPr>
              <a:t>Use straightforward language: </a:t>
            </a:r>
            <a:r>
              <a:rPr lang="en-US" sz="1800" b="0" i="0" u="none" strike="noStrike" baseline="0" dirty="0">
                <a:solidFill>
                  <a:srgbClr val="241F1F"/>
                </a:solidFill>
                <a:latin typeface="AvenirLTStd-Light"/>
              </a:rPr>
              <a:t>choose simple language over complex, choose fewer words over more words.</a:t>
            </a:r>
          </a:p>
          <a:p>
            <a:pPr marL="285750" indent="-285750" algn="l">
              <a:buFont typeface="Symbol" panose="05050102010706020507" pitchFamily="18" charset="2"/>
              <a:buChar char="D"/>
            </a:pPr>
            <a:endParaRPr lang="en-US" sz="1800" b="0" i="0" u="none" strike="noStrike" baseline="0" dirty="0">
              <a:solidFill>
                <a:srgbClr val="241F1F"/>
              </a:solidFill>
              <a:latin typeface="AvenirLTStd-Light"/>
            </a:endParaRPr>
          </a:p>
          <a:p>
            <a:pPr marL="285750" indent="-285750" algn="l">
              <a:buFont typeface="Symbol" panose="05050102010706020507" pitchFamily="18" charset="2"/>
              <a:buChar char="D"/>
            </a:pPr>
            <a:r>
              <a:rPr lang="en-US" sz="1800" b="0" i="0" u="none" strike="noStrike" baseline="0" dirty="0">
                <a:solidFill>
                  <a:srgbClr val="241F1F"/>
                </a:solidFill>
                <a:latin typeface="AvenirLTStd-Heavy"/>
              </a:rPr>
              <a:t>Remove unnecessary complexity: </a:t>
            </a:r>
            <a:r>
              <a:rPr lang="en-US" sz="1800" b="0" i="0" u="none" strike="noStrike" baseline="0" dirty="0">
                <a:solidFill>
                  <a:srgbClr val="241F1F"/>
                </a:solidFill>
                <a:latin typeface="AvenirLTStd-Light"/>
              </a:rPr>
              <a:t>when making a choice between simple and complicated, favor simple.</a:t>
            </a:r>
            <a:endParaRPr lang="en-US" dirty="0"/>
          </a:p>
        </p:txBody>
      </p:sp>
      <p:sp>
        <p:nvSpPr>
          <p:cNvPr id="6" name="TextBox 5">
            <a:extLst>
              <a:ext uri="{FF2B5EF4-FFF2-40B4-BE49-F238E27FC236}">
                <a16:creationId xmlns:a16="http://schemas.microsoft.com/office/drawing/2014/main" id="{DC708D45-2DDE-F2BE-CDC2-881F63D6D6B3}"/>
              </a:ext>
            </a:extLst>
          </p:cNvPr>
          <p:cNvSpPr txBox="1"/>
          <p:nvPr/>
        </p:nvSpPr>
        <p:spPr>
          <a:xfrm>
            <a:off x="1455174" y="1402363"/>
            <a:ext cx="6141902" cy="369332"/>
          </a:xfrm>
          <a:prstGeom prst="rect">
            <a:avLst/>
          </a:prstGeom>
          <a:noFill/>
        </p:spPr>
        <p:txBody>
          <a:bodyPr wrap="square">
            <a:spAutoFit/>
          </a:bodyPr>
          <a:lstStyle/>
          <a:p>
            <a:pPr marL="285750" indent="-285750">
              <a:buFont typeface="Wingdings" panose="05000000000000000000" pitchFamily="2" charset="2"/>
              <a:buChar char="Ø"/>
            </a:pPr>
            <a:r>
              <a:rPr lang="en-US" dirty="0"/>
              <a:t>Accessibility</a:t>
            </a:r>
          </a:p>
        </p:txBody>
      </p:sp>
    </p:spTree>
    <p:extLst>
      <p:ext uri="{BB962C8B-B14F-4D97-AF65-F5344CB8AC3E}">
        <p14:creationId xmlns:p14="http://schemas.microsoft.com/office/powerpoint/2010/main" val="432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32913-3E21-2A0E-F6E5-0E1C2DC2A5B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42217FAB-EC11-F9D3-0655-A0B400742538}"/>
              </a:ext>
            </a:extLst>
          </p:cNvPr>
          <p:cNvSpPr txBox="1">
            <a:spLocks/>
          </p:cNvSpPr>
          <p:nvPr/>
        </p:nvSpPr>
        <p:spPr>
          <a:xfrm>
            <a:off x="2035415" y="332211"/>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92B4314C-DAE6-D544-51FF-99F6A6C20CF9}"/>
              </a:ext>
            </a:extLst>
          </p:cNvPr>
          <p:cNvSpPr txBox="1"/>
          <p:nvPr/>
        </p:nvSpPr>
        <p:spPr>
          <a:xfrm>
            <a:off x="1455174" y="2025445"/>
            <a:ext cx="9232491" cy="3693319"/>
          </a:xfrm>
          <a:prstGeom prst="rect">
            <a:avLst/>
          </a:prstGeom>
          <a:noFill/>
        </p:spPr>
        <p:txBody>
          <a:bodyPr wrap="square" rtlCol="0">
            <a:spAutoFit/>
          </a:bodyPr>
          <a:lstStyle/>
          <a:p>
            <a:pPr marL="285750" indent="-285750">
              <a:buFont typeface="Symbol" panose="05050102010706020507" pitchFamily="18" charset="2"/>
              <a:buChar char="D"/>
            </a:pPr>
            <a:r>
              <a:rPr lang="en-US" dirty="0"/>
              <a:t>Aesthetic designs are perceived as easier to use and are more likely to be accepted and used over time. </a:t>
            </a:r>
          </a:p>
          <a:p>
            <a:pPr marL="742950" lvl="1" indent="-285750">
              <a:buFont typeface="Symbol" panose="05050102010706020507" pitchFamily="18" charset="2"/>
              <a:buChar char="D"/>
            </a:pPr>
            <a:r>
              <a:rPr lang="en-US" dirty="0"/>
              <a:t>They promote creativity, problem-solving, and foster positive relationships.</a:t>
            </a:r>
          </a:p>
          <a:p>
            <a:pPr marL="742950" lvl="1" indent="-285750">
              <a:buFont typeface="Symbol" panose="05050102010706020507" pitchFamily="18" charset="2"/>
              <a:buChar char="D"/>
            </a:pPr>
            <a:r>
              <a:rPr lang="en-US" dirty="0"/>
              <a:t>Good aesthetics can make users more tolerant of flaws. </a:t>
            </a:r>
          </a:p>
          <a:p>
            <a:pPr marL="742950" lvl="1" indent="-285750">
              <a:buFont typeface="Symbol" panose="05050102010706020507" pitchFamily="18" charset="2"/>
              <a:buChar char="D"/>
            </a:pPr>
            <a:r>
              <a:rPr lang="en-US" dirty="0"/>
              <a:t>Example: A well-designed but leaky bottle was still popular due to its appealing look.</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IN" dirty="0"/>
              <a:t>Key Elements of Aesthetic Data Visualization</a:t>
            </a:r>
            <a:endParaRPr lang="en-US" dirty="0"/>
          </a:p>
          <a:p>
            <a:pPr marL="742950" lvl="1" indent="-285750">
              <a:buFont typeface="Symbol" panose="05050102010706020507" pitchFamily="18" charset="2"/>
              <a:buChar char="D"/>
            </a:pPr>
            <a:r>
              <a:rPr lang="en-US" dirty="0"/>
              <a:t>Color: Use color sparingly and intentionally to highlight important data.</a:t>
            </a:r>
          </a:p>
          <a:p>
            <a:pPr marL="742950" lvl="1" indent="-285750">
              <a:buFont typeface="Symbol" panose="05050102010706020507" pitchFamily="18" charset="2"/>
              <a:buChar char="D"/>
            </a:pPr>
            <a:r>
              <a:rPr lang="en-US" dirty="0"/>
              <a:t>Alignment: Ensure elements are aligned to create a sense of unity and cohesion.</a:t>
            </a:r>
          </a:p>
          <a:p>
            <a:pPr marL="742950" lvl="1" indent="-285750">
              <a:buFont typeface="Symbol" panose="05050102010706020507" pitchFamily="18" charset="2"/>
              <a:buChar char="D"/>
            </a:pPr>
            <a:r>
              <a:rPr lang="en-US" dirty="0"/>
              <a:t>White Space: Use white space wisely to avoid clutter and make visuals comfortable to view.</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endParaRPr lang="en-US" dirty="0"/>
          </a:p>
        </p:txBody>
      </p:sp>
      <p:sp>
        <p:nvSpPr>
          <p:cNvPr id="6" name="TextBox 5">
            <a:extLst>
              <a:ext uri="{FF2B5EF4-FFF2-40B4-BE49-F238E27FC236}">
                <a16:creationId xmlns:a16="http://schemas.microsoft.com/office/drawing/2014/main" id="{DC708D45-2DDE-F2BE-CDC2-881F63D6D6B3}"/>
              </a:ext>
            </a:extLst>
          </p:cNvPr>
          <p:cNvSpPr txBox="1"/>
          <p:nvPr/>
        </p:nvSpPr>
        <p:spPr>
          <a:xfrm>
            <a:off x="1455174" y="1402363"/>
            <a:ext cx="6141902" cy="369332"/>
          </a:xfrm>
          <a:prstGeom prst="rect">
            <a:avLst/>
          </a:prstGeom>
          <a:noFill/>
        </p:spPr>
        <p:txBody>
          <a:bodyPr wrap="square">
            <a:spAutoFit/>
          </a:bodyPr>
          <a:lstStyle/>
          <a:p>
            <a:pPr marL="285750" indent="-285750">
              <a:buFont typeface="Wingdings" panose="05000000000000000000" pitchFamily="2" charset="2"/>
              <a:buChar char="Ø"/>
            </a:pPr>
            <a:r>
              <a:rPr lang="en-US" dirty="0"/>
              <a:t>Aesthetics</a:t>
            </a:r>
          </a:p>
        </p:txBody>
      </p:sp>
    </p:spTree>
    <p:extLst>
      <p:ext uri="{BB962C8B-B14F-4D97-AF65-F5344CB8AC3E}">
        <p14:creationId xmlns:p14="http://schemas.microsoft.com/office/powerpoint/2010/main" val="2895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32913-3E21-2A0E-F6E5-0E1C2DC2A5B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42217FAB-EC11-F9D3-0655-A0B400742538}"/>
              </a:ext>
            </a:extLst>
          </p:cNvPr>
          <p:cNvSpPr txBox="1">
            <a:spLocks/>
          </p:cNvSpPr>
          <p:nvPr/>
        </p:nvSpPr>
        <p:spPr>
          <a:xfrm>
            <a:off x="2035415" y="332211"/>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92B4314C-DAE6-D544-51FF-99F6A6C20CF9}"/>
              </a:ext>
            </a:extLst>
          </p:cNvPr>
          <p:cNvSpPr txBox="1"/>
          <p:nvPr/>
        </p:nvSpPr>
        <p:spPr>
          <a:xfrm>
            <a:off x="1455174" y="2025445"/>
            <a:ext cx="9232491" cy="3416320"/>
          </a:xfrm>
          <a:prstGeom prst="rect">
            <a:avLst/>
          </a:prstGeom>
          <a:noFill/>
        </p:spPr>
        <p:txBody>
          <a:bodyPr wrap="square" rtlCol="0">
            <a:spAutoFit/>
          </a:bodyPr>
          <a:lstStyle/>
          <a:p>
            <a:pPr marL="285750" indent="-285750">
              <a:buFont typeface="Symbol" panose="05050102010706020507" pitchFamily="18" charset="2"/>
              <a:buChar char="D"/>
            </a:pPr>
            <a:r>
              <a:rPr lang="en-US" dirty="0"/>
              <a:t>People often resist changes due to familiarity with existing designs, making it difficult to introduce new data visualizations.</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r>
              <a:rPr lang="en-US" dirty="0"/>
              <a:t>Strategies for Gaining Acceptance:</a:t>
            </a:r>
          </a:p>
          <a:p>
            <a:pPr marL="285750" indent="-285750">
              <a:buFont typeface="Symbol" panose="05050102010706020507" pitchFamily="18" charset="2"/>
              <a:buChar char="D"/>
            </a:pPr>
            <a:endParaRPr lang="en-US" dirty="0"/>
          </a:p>
          <a:p>
            <a:pPr marL="742950" lvl="1" indent="-285750">
              <a:buFont typeface="Symbol" panose="05050102010706020507" pitchFamily="18" charset="2"/>
              <a:buChar char="D"/>
            </a:pPr>
            <a:r>
              <a:rPr lang="en-US" dirty="0"/>
              <a:t>Articulate Benefits: Explain the advantages of the new approach to ease discomfort.</a:t>
            </a:r>
          </a:p>
          <a:p>
            <a:pPr marL="742950" lvl="1" indent="-285750">
              <a:buFont typeface="Symbol" panose="05050102010706020507" pitchFamily="18" charset="2"/>
              <a:buChar char="D"/>
            </a:pPr>
            <a:r>
              <a:rPr lang="en-US" dirty="0"/>
              <a:t>Show Side-by-Side Comparisons: Demonstrate the superiority of the new design with before-and-after visuals.</a:t>
            </a:r>
          </a:p>
          <a:p>
            <a:pPr marL="742950" lvl="1" indent="-285750">
              <a:buFont typeface="Symbol" panose="05050102010706020507" pitchFamily="18" charset="2"/>
              <a:buChar char="D"/>
            </a:pPr>
            <a:r>
              <a:rPr lang="en-US" dirty="0"/>
              <a:t>Provide Multiple Options: Engage your audience by offering several design choices and seeking their input.</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endParaRPr lang="en-US" dirty="0"/>
          </a:p>
        </p:txBody>
      </p:sp>
      <p:sp>
        <p:nvSpPr>
          <p:cNvPr id="6" name="TextBox 5">
            <a:extLst>
              <a:ext uri="{FF2B5EF4-FFF2-40B4-BE49-F238E27FC236}">
                <a16:creationId xmlns:a16="http://schemas.microsoft.com/office/drawing/2014/main" id="{DC708D45-2DDE-F2BE-CDC2-881F63D6D6B3}"/>
              </a:ext>
            </a:extLst>
          </p:cNvPr>
          <p:cNvSpPr txBox="1"/>
          <p:nvPr/>
        </p:nvSpPr>
        <p:spPr>
          <a:xfrm>
            <a:off x="1455174" y="1402363"/>
            <a:ext cx="6141902" cy="369332"/>
          </a:xfrm>
          <a:prstGeom prst="rect">
            <a:avLst/>
          </a:prstGeom>
          <a:noFill/>
        </p:spPr>
        <p:txBody>
          <a:bodyPr wrap="square">
            <a:spAutoFit/>
          </a:bodyPr>
          <a:lstStyle/>
          <a:p>
            <a:pPr marL="285750" indent="-285750">
              <a:buFont typeface="Wingdings" panose="05000000000000000000" pitchFamily="2" charset="2"/>
              <a:buChar char="Ø"/>
            </a:pPr>
            <a:r>
              <a:rPr lang="en-US" dirty="0"/>
              <a:t>Acceptance</a:t>
            </a:r>
          </a:p>
        </p:txBody>
      </p:sp>
    </p:spTree>
    <p:extLst>
      <p:ext uri="{BB962C8B-B14F-4D97-AF65-F5344CB8AC3E}">
        <p14:creationId xmlns:p14="http://schemas.microsoft.com/office/powerpoint/2010/main" val="2842244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F32913-3E21-2A0E-F6E5-0E1C2DC2A5B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42217FAB-EC11-F9D3-0655-A0B400742538}"/>
              </a:ext>
            </a:extLst>
          </p:cNvPr>
          <p:cNvSpPr txBox="1">
            <a:spLocks/>
          </p:cNvSpPr>
          <p:nvPr/>
        </p:nvSpPr>
        <p:spPr>
          <a:xfrm>
            <a:off x="2035415" y="332211"/>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Show designing skills</a:t>
            </a:r>
          </a:p>
        </p:txBody>
      </p:sp>
      <p:sp>
        <p:nvSpPr>
          <p:cNvPr id="3" name="TextBox 2">
            <a:extLst>
              <a:ext uri="{FF2B5EF4-FFF2-40B4-BE49-F238E27FC236}">
                <a16:creationId xmlns:a16="http://schemas.microsoft.com/office/drawing/2014/main" id="{92B4314C-DAE6-D544-51FF-99F6A6C20CF9}"/>
              </a:ext>
            </a:extLst>
          </p:cNvPr>
          <p:cNvSpPr txBox="1"/>
          <p:nvPr/>
        </p:nvSpPr>
        <p:spPr>
          <a:xfrm>
            <a:off x="1455174" y="2025445"/>
            <a:ext cx="9232491" cy="2862322"/>
          </a:xfrm>
          <a:prstGeom prst="rect">
            <a:avLst/>
          </a:prstGeom>
          <a:noFill/>
        </p:spPr>
        <p:txBody>
          <a:bodyPr wrap="square" rtlCol="0">
            <a:spAutoFit/>
          </a:bodyPr>
          <a:lstStyle/>
          <a:p>
            <a:pPr marL="285750" indent="-285750">
              <a:buFont typeface="Symbol" panose="05050102010706020507" pitchFamily="18" charset="2"/>
              <a:buChar char="D"/>
            </a:pPr>
            <a:r>
              <a:rPr lang="en-US" dirty="0"/>
              <a:t>Building Support and Addressing Resistance:</a:t>
            </a:r>
          </a:p>
          <a:p>
            <a:pPr marL="285750" indent="-285750">
              <a:buFont typeface="Symbol" panose="05050102010706020507" pitchFamily="18" charset="2"/>
              <a:buChar char="D"/>
            </a:pPr>
            <a:endParaRPr lang="en-US" dirty="0"/>
          </a:p>
          <a:p>
            <a:pPr marL="742950" lvl="1" indent="-285750">
              <a:buFont typeface="Symbol" panose="05050102010706020507" pitchFamily="18" charset="2"/>
              <a:buChar char="D"/>
            </a:pPr>
            <a:r>
              <a:rPr lang="en-US" dirty="0"/>
              <a:t>Engage Influential Members: Gain acceptance by securing the support of vocal and influential audience members.</a:t>
            </a:r>
          </a:p>
          <a:p>
            <a:pPr marL="742950" lvl="1" indent="-285750">
              <a:buFont typeface="Symbol" panose="05050102010706020507" pitchFamily="18" charset="2"/>
              <a:buChar char="D"/>
            </a:pPr>
            <a:r>
              <a:rPr lang="en-US" dirty="0"/>
              <a:t>Test with a Neutral Party: Get feedback from someone outside the decision-making process to identify any design issues.</a:t>
            </a:r>
          </a:p>
          <a:p>
            <a:pPr marL="742950" lvl="1" indent="-285750">
              <a:buFont typeface="Symbol" panose="05050102010706020507" pitchFamily="18" charset="2"/>
              <a:buChar char="D"/>
            </a:pPr>
            <a:r>
              <a:rPr lang="en-US" dirty="0"/>
              <a:t>Refine and Communicate: Use insights from unbiased feedback to refine your design and strengthen your argument for adoption.</a:t>
            </a:r>
          </a:p>
          <a:p>
            <a:pPr marL="285750" indent="-285750">
              <a:buFont typeface="Symbol" panose="05050102010706020507" pitchFamily="18" charset="2"/>
              <a:buChar char="D"/>
            </a:pPr>
            <a:endParaRPr lang="en-US" dirty="0"/>
          </a:p>
          <a:p>
            <a:pPr marL="285750" indent="-285750">
              <a:buFont typeface="Symbol" panose="05050102010706020507" pitchFamily="18" charset="2"/>
              <a:buChar char="D"/>
            </a:pPr>
            <a:endParaRPr lang="en-US" dirty="0"/>
          </a:p>
        </p:txBody>
      </p:sp>
      <p:sp>
        <p:nvSpPr>
          <p:cNvPr id="6" name="TextBox 5">
            <a:extLst>
              <a:ext uri="{FF2B5EF4-FFF2-40B4-BE49-F238E27FC236}">
                <a16:creationId xmlns:a16="http://schemas.microsoft.com/office/drawing/2014/main" id="{DC708D45-2DDE-F2BE-CDC2-881F63D6D6B3}"/>
              </a:ext>
            </a:extLst>
          </p:cNvPr>
          <p:cNvSpPr txBox="1"/>
          <p:nvPr/>
        </p:nvSpPr>
        <p:spPr>
          <a:xfrm>
            <a:off x="1455174" y="1402363"/>
            <a:ext cx="6141902" cy="369332"/>
          </a:xfrm>
          <a:prstGeom prst="rect">
            <a:avLst/>
          </a:prstGeom>
          <a:noFill/>
        </p:spPr>
        <p:txBody>
          <a:bodyPr wrap="square">
            <a:spAutoFit/>
          </a:bodyPr>
          <a:lstStyle/>
          <a:p>
            <a:pPr marL="285750" indent="-285750">
              <a:buFont typeface="Wingdings" panose="05000000000000000000" pitchFamily="2" charset="2"/>
              <a:buChar char="Ø"/>
            </a:pPr>
            <a:r>
              <a:rPr lang="en-US" dirty="0"/>
              <a:t>Acceptance</a:t>
            </a:r>
          </a:p>
        </p:txBody>
      </p:sp>
    </p:spTree>
    <p:extLst>
      <p:ext uri="{BB962C8B-B14F-4D97-AF65-F5344CB8AC3E}">
        <p14:creationId xmlns:p14="http://schemas.microsoft.com/office/powerpoint/2010/main" val="489904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C94B0-3560-DE3C-FB9B-71C4BA09B02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C1300639-AF7C-0F23-2B38-87C2FC055A3F}"/>
              </a:ext>
            </a:extLst>
          </p:cNvPr>
          <p:cNvSpPr txBox="1">
            <a:spLocks/>
          </p:cNvSpPr>
          <p:nvPr/>
        </p:nvSpPr>
        <p:spPr>
          <a:xfrm>
            <a:off x="2145584" y="236883"/>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Recap what we learned…</a:t>
            </a:r>
          </a:p>
        </p:txBody>
      </p:sp>
      <p:sp>
        <p:nvSpPr>
          <p:cNvPr id="5" name="TextBox 4">
            <a:extLst>
              <a:ext uri="{FF2B5EF4-FFF2-40B4-BE49-F238E27FC236}">
                <a16:creationId xmlns:a16="http://schemas.microsoft.com/office/drawing/2014/main" id="{2D4E0C84-89E1-F356-F575-EC54EBAB35C8}"/>
              </a:ext>
            </a:extLst>
          </p:cNvPr>
          <p:cNvSpPr txBox="1"/>
          <p:nvPr/>
        </p:nvSpPr>
        <p:spPr>
          <a:xfrm>
            <a:off x="3045823" y="2625634"/>
            <a:ext cx="610035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Form follows function.</a:t>
            </a:r>
          </a:p>
          <a:p>
            <a:pPr marL="285750" indent="-285750">
              <a:buFont typeface="Wingdings" panose="05000000000000000000" pitchFamily="2" charset="2"/>
              <a:buChar char="Ø"/>
            </a:pPr>
            <a:r>
              <a:rPr lang="en-US" dirty="0"/>
              <a:t>Consider highlighting tools.</a:t>
            </a:r>
          </a:p>
          <a:p>
            <a:pPr marL="285750" indent="-285750">
              <a:buFont typeface="Wingdings" panose="05000000000000000000" pitchFamily="2" charset="2"/>
              <a:buChar char="Ø"/>
            </a:pPr>
            <a:r>
              <a:rPr lang="en-US" dirty="0"/>
              <a:t>Eliminate distractions.</a:t>
            </a:r>
          </a:p>
          <a:p>
            <a:pPr marL="285750" indent="-285750">
              <a:buFont typeface="Wingdings" panose="05000000000000000000" pitchFamily="2" charset="2"/>
              <a:buChar char="Ø"/>
            </a:pPr>
            <a:r>
              <a:rPr lang="en-US" dirty="0"/>
              <a:t>Create a clear visual hierarchy of information.</a:t>
            </a:r>
          </a:p>
          <a:p>
            <a:pPr marL="285750" indent="-285750">
              <a:buFont typeface="Wingdings" panose="05000000000000000000" pitchFamily="2" charset="2"/>
              <a:buChar char="Ø"/>
            </a:pPr>
            <a:r>
              <a:rPr lang="en-US" dirty="0"/>
              <a:t>Design that is usable by people.</a:t>
            </a:r>
          </a:p>
          <a:p>
            <a:pPr marL="285750" indent="-285750">
              <a:buFont typeface="Wingdings" panose="05000000000000000000" pitchFamily="2" charset="2"/>
              <a:buChar char="Ø"/>
            </a:pPr>
            <a:r>
              <a:rPr lang="en-US" dirty="0"/>
              <a:t>Make it visually appealing.</a:t>
            </a:r>
          </a:p>
          <a:p>
            <a:pPr marL="285750" indent="-285750">
              <a:buFont typeface="Wingdings" panose="05000000000000000000" pitchFamily="2" charset="2"/>
              <a:buChar char="Ø"/>
            </a:pPr>
            <a:r>
              <a:rPr lang="en-US" dirty="0"/>
              <a:t>Make designs that are accepted by audience.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88200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9F616-8452-9C46-50E4-D415B5388D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724459-6414-6DFD-571E-427F938FA258}"/>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B06D37F9-C456-2744-F6D5-E23F9C4D7C6E}"/>
              </a:ext>
            </a:extLst>
          </p:cNvPr>
          <p:cNvSpPr txBox="1">
            <a:spLocks/>
          </p:cNvSpPr>
          <p:nvPr/>
        </p:nvSpPr>
        <p:spPr>
          <a:xfrm>
            <a:off x="2920604" y="2863994"/>
            <a:ext cx="635079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Exercise: Designer Skills</a:t>
            </a:r>
          </a:p>
        </p:txBody>
      </p:sp>
    </p:spTree>
    <p:extLst>
      <p:ext uri="{BB962C8B-B14F-4D97-AF65-F5344CB8AC3E}">
        <p14:creationId xmlns:p14="http://schemas.microsoft.com/office/powerpoint/2010/main" val="2332727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8EF25-CB44-0512-D8FF-1B0706F0B3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01B356-FC12-C047-B516-D71FF0EE364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graphicFrame>
        <p:nvGraphicFramePr>
          <p:cNvPr id="4" name="Chart 3">
            <a:extLst>
              <a:ext uri="{FF2B5EF4-FFF2-40B4-BE49-F238E27FC236}">
                <a16:creationId xmlns:a16="http://schemas.microsoft.com/office/drawing/2014/main" id="{76914E62-2C43-AAD2-1C70-3D6C96C6A18F}"/>
              </a:ext>
            </a:extLst>
          </p:cNvPr>
          <p:cNvGraphicFramePr>
            <a:graphicFrameLocks/>
          </p:cNvGraphicFramePr>
          <p:nvPr>
            <p:extLst>
              <p:ext uri="{D42A27DB-BD31-4B8C-83A1-F6EECF244321}">
                <p14:modId xmlns:p14="http://schemas.microsoft.com/office/powerpoint/2010/main" val="1082125314"/>
              </p:ext>
            </p:extLst>
          </p:nvPr>
        </p:nvGraphicFramePr>
        <p:xfrm>
          <a:off x="1099930" y="1364974"/>
          <a:ext cx="9395791" cy="46515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0363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3FFAF-CD0E-DFAC-FB6A-563D2A666E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E8ECE1-ECB0-A0F7-B031-9C6B184991A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328EF0B-5D83-D4D1-7042-9F8CEA843ECD}"/>
              </a:ext>
            </a:extLst>
          </p:cNvPr>
          <p:cNvSpPr txBox="1">
            <a:spLocks/>
          </p:cNvSpPr>
          <p:nvPr/>
        </p:nvSpPr>
        <p:spPr>
          <a:xfrm>
            <a:off x="4595716" y="3020798"/>
            <a:ext cx="3000567"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Tree>
    <p:extLst>
      <p:ext uri="{BB962C8B-B14F-4D97-AF65-F5344CB8AC3E}">
        <p14:creationId xmlns:p14="http://schemas.microsoft.com/office/powerpoint/2010/main" val="2330768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0227E-6224-FB31-C10B-7B18BF27C28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E229EE34-74A6-8DF2-5C6B-553EE63F1009}"/>
              </a:ext>
            </a:extLst>
          </p:cNvPr>
          <p:cNvSpPr txBox="1">
            <a:spLocks/>
          </p:cNvSpPr>
          <p:nvPr/>
        </p:nvSpPr>
        <p:spPr>
          <a:xfrm>
            <a:off x="2013382" y="215984"/>
            <a:ext cx="9179756"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
        <p:nvSpPr>
          <p:cNvPr id="3" name="TextBox 2">
            <a:extLst>
              <a:ext uri="{FF2B5EF4-FFF2-40B4-BE49-F238E27FC236}">
                <a16:creationId xmlns:a16="http://schemas.microsoft.com/office/drawing/2014/main" id="{DA991109-BD59-AC45-63F5-F008D7DC3F98}"/>
              </a:ext>
            </a:extLst>
          </p:cNvPr>
          <p:cNvSpPr txBox="1"/>
          <p:nvPr/>
        </p:nvSpPr>
        <p:spPr>
          <a:xfrm>
            <a:off x="1330336" y="2064774"/>
            <a:ext cx="9261987" cy="3416320"/>
          </a:xfrm>
          <a:prstGeom prst="rect">
            <a:avLst/>
          </a:prstGeom>
          <a:noFill/>
        </p:spPr>
        <p:txBody>
          <a:bodyPr wrap="square" rtlCol="0">
            <a:spAutoFit/>
          </a:bodyPr>
          <a:lstStyle/>
          <a:p>
            <a:pPr algn="l">
              <a:buFont typeface="+mj-lt"/>
              <a:buAutoNum type="arabicPeriod"/>
            </a:pPr>
            <a:r>
              <a:rPr lang="en-US" b="0" i="0" dirty="0">
                <a:solidFill>
                  <a:srgbClr val="0D0D0D"/>
                </a:solidFill>
                <a:effectLst/>
              </a:rPr>
              <a:t>Dystopian Earth, global famine, and agricultural collapse.</a:t>
            </a:r>
          </a:p>
          <a:p>
            <a:pPr algn="l">
              <a:buFont typeface="+mj-lt"/>
              <a:buAutoNum type="arabicPeriod"/>
            </a:pPr>
            <a:r>
              <a:rPr lang="en-US" b="0" i="0" dirty="0">
                <a:solidFill>
                  <a:srgbClr val="0D0D0D"/>
                </a:solidFill>
                <a:effectLst/>
              </a:rPr>
              <a:t>Astronaut team, led by Joseph Cooper, embarks on a mission through a Saturn-adjacent wormhole.</a:t>
            </a:r>
          </a:p>
          <a:p>
            <a:pPr algn="l">
              <a:buFont typeface="+mj-lt"/>
              <a:buAutoNum type="arabicPeriod"/>
            </a:pPr>
            <a:r>
              <a:rPr lang="en-US" b="0" i="0" dirty="0">
                <a:solidFill>
                  <a:srgbClr val="0D0D0D"/>
                </a:solidFill>
                <a:effectLst/>
              </a:rPr>
              <a:t>Exploration of potentially habitable planets with consideration of time dilation and relativistic effects.</a:t>
            </a:r>
          </a:p>
          <a:p>
            <a:pPr algn="l">
              <a:buFont typeface="+mj-lt"/>
              <a:buAutoNum type="arabicPeriod"/>
            </a:pPr>
            <a:r>
              <a:rPr lang="en-US" b="0" i="0" dirty="0">
                <a:solidFill>
                  <a:srgbClr val="0D0D0D"/>
                </a:solidFill>
                <a:effectLst/>
              </a:rPr>
              <a:t>Emphasis on scientific concepts such as black holes, particularly Gargantua, and their gravitational impact.</a:t>
            </a:r>
          </a:p>
          <a:p>
            <a:pPr algn="l">
              <a:buFont typeface="+mj-lt"/>
              <a:buAutoNum type="arabicPeriod"/>
            </a:pPr>
            <a:r>
              <a:rPr lang="en-US" b="0" i="0" dirty="0">
                <a:solidFill>
                  <a:srgbClr val="0D0D0D"/>
                </a:solidFill>
                <a:effectLst/>
              </a:rPr>
              <a:t>Interweaving of theoretical physics, multidimensional space, and the relationship between love and gravity.</a:t>
            </a:r>
          </a:p>
          <a:p>
            <a:pPr algn="l">
              <a:buFont typeface="+mj-lt"/>
              <a:buAutoNum type="arabicPeriod"/>
            </a:pPr>
            <a:r>
              <a:rPr lang="en-US" b="0" i="0" dirty="0">
                <a:solidFill>
                  <a:srgbClr val="0D0D0D"/>
                </a:solidFill>
                <a:effectLst/>
              </a:rPr>
              <a:t>Adherence to scientific accuracy in a hard science fiction framework.</a:t>
            </a:r>
          </a:p>
          <a:p>
            <a:pPr algn="l">
              <a:buFont typeface="+mj-lt"/>
              <a:buAutoNum type="arabicPeriod"/>
            </a:pPr>
            <a:r>
              <a:rPr lang="en-US" b="0" i="0" dirty="0">
                <a:solidFill>
                  <a:srgbClr val="0D0D0D"/>
                </a:solidFill>
                <a:effectLst/>
              </a:rPr>
              <a:t>Complex resolution involving the interplay of time, space, and human connection within the confines of theoretical physics.</a:t>
            </a:r>
          </a:p>
        </p:txBody>
      </p:sp>
      <p:sp>
        <p:nvSpPr>
          <p:cNvPr id="4" name="TextBox 3">
            <a:extLst>
              <a:ext uri="{FF2B5EF4-FFF2-40B4-BE49-F238E27FC236}">
                <a16:creationId xmlns:a16="http://schemas.microsoft.com/office/drawing/2014/main" id="{42B25121-F6BA-FD14-71E9-3EFE217394C3}"/>
              </a:ext>
            </a:extLst>
          </p:cNvPr>
          <p:cNvSpPr txBox="1"/>
          <p:nvPr/>
        </p:nvSpPr>
        <p:spPr>
          <a:xfrm>
            <a:off x="1330336" y="1297858"/>
            <a:ext cx="2890684" cy="369332"/>
          </a:xfrm>
          <a:prstGeom prst="rect">
            <a:avLst/>
          </a:prstGeom>
          <a:noFill/>
        </p:spPr>
        <p:txBody>
          <a:bodyPr wrap="square" rtlCol="0">
            <a:spAutoFit/>
          </a:bodyPr>
          <a:lstStyle/>
          <a:p>
            <a:r>
              <a:rPr lang="en-US" b="1" dirty="0"/>
              <a:t>Facts</a:t>
            </a:r>
          </a:p>
        </p:txBody>
      </p:sp>
    </p:spTree>
    <p:extLst>
      <p:ext uri="{BB962C8B-B14F-4D97-AF65-F5344CB8AC3E}">
        <p14:creationId xmlns:p14="http://schemas.microsoft.com/office/powerpoint/2010/main" val="17206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BE90A-6AE9-C887-4F88-7EECBC90F125}"/>
              </a:ext>
            </a:extLst>
          </p:cNvPr>
          <p:cNvPicPr/>
          <p:nvPr/>
        </p:nvPicPr>
        <p:blipFill>
          <a:blip r:embed="rId2"/>
          <a:stretch>
            <a:fillRect/>
          </a:stretch>
        </p:blipFill>
        <p:spPr>
          <a:xfrm>
            <a:off x="0" y="-12472"/>
            <a:ext cx="12192000" cy="6858000"/>
          </a:xfrm>
          <a:prstGeom prst="rect">
            <a:avLst/>
          </a:prstGeom>
        </p:spPr>
      </p:pic>
      <p:sp>
        <p:nvSpPr>
          <p:cNvPr id="6" name="TextBox 5">
            <a:extLst>
              <a:ext uri="{FF2B5EF4-FFF2-40B4-BE49-F238E27FC236}">
                <a16:creationId xmlns:a16="http://schemas.microsoft.com/office/drawing/2014/main" id="{EBB18C56-6F92-9A4F-566E-2599A71C99DD}"/>
              </a:ext>
            </a:extLst>
          </p:cNvPr>
          <p:cNvSpPr txBox="1"/>
          <p:nvPr/>
        </p:nvSpPr>
        <p:spPr>
          <a:xfrm>
            <a:off x="1734820" y="957352"/>
            <a:ext cx="8585200"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Z-Score Chart</a:t>
            </a:r>
          </a:p>
        </p:txBody>
      </p:sp>
      <p:pic>
        <p:nvPicPr>
          <p:cNvPr id="1026" name="Picture 2">
            <a:extLst>
              <a:ext uri="{FF2B5EF4-FFF2-40B4-BE49-F238E27FC236}">
                <a16:creationId xmlns:a16="http://schemas.microsoft.com/office/drawing/2014/main" id="{674EC9C6-FB4B-4B47-B0B8-1CF441E25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710690"/>
            <a:ext cx="85852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642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B9EA8-680B-67B5-70F1-9C0F9A0FA62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828EEFC9-48E5-2801-B66F-D93A69B81368}"/>
              </a:ext>
            </a:extLst>
          </p:cNvPr>
          <p:cNvSpPr txBox="1">
            <a:spLocks/>
          </p:cNvSpPr>
          <p:nvPr/>
        </p:nvSpPr>
        <p:spPr>
          <a:xfrm>
            <a:off x="2057450" y="181734"/>
            <a:ext cx="8628911"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
        <p:nvSpPr>
          <p:cNvPr id="3" name="TextBox 2">
            <a:extLst>
              <a:ext uri="{FF2B5EF4-FFF2-40B4-BE49-F238E27FC236}">
                <a16:creationId xmlns:a16="http://schemas.microsoft.com/office/drawing/2014/main" id="{607111CA-C2E1-D6B4-5D4D-85C27D9DB5C3}"/>
              </a:ext>
            </a:extLst>
          </p:cNvPr>
          <p:cNvSpPr txBox="1"/>
          <p:nvPr/>
        </p:nvSpPr>
        <p:spPr>
          <a:xfrm>
            <a:off x="2202426" y="2182761"/>
            <a:ext cx="8023122" cy="3477875"/>
          </a:xfrm>
          <a:prstGeom prst="rect">
            <a:avLst/>
          </a:prstGeom>
          <a:noFill/>
        </p:spPr>
        <p:txBody>
          <a:bodyPr wrap="square" rtlCol="0">
            <a:spAutoFit/>
          </a:bodyPr>
          <a:lstStyle/>
          <a:p>
            <a:pPr algn="just"/>
            <a:r>
              <a:rPr lang="en-US" sz="2000" b="0" i="0" dirty="0">
                <a:solidFill>
                  <a:srgbClr val="0D0D0D"/>
                </a:solidFill>
                <a:effectLst/>
              </a:rPr>
              <a:t>"In a dystopian future where Earth faces environmental collapse and dwindling resources, former NASA pilot </a:t>
            </a:r>
            <a:r>
              <a:rPr lang="en-US" sz="2000" b="1" i="0" dirty="0">
                <a:solidFill>
                  <a:schemeClr val="tx2">
                    <a:lumMod val="50000"/>
                    <a:lumOff val="50000"/>
                  </a:schemeClr>
                </a:solidFill>
                <a:effectLst/>
              </a:rPr>
              <a:t>Joseph Cooper</a:t>
            </a:r>
            <a:r>
              <a:rPr lang="en-US" sz="2000" b="0" i="0" dirty="0">
                <a:solidFill>
                  <a:schemeClr val="tx2">
                    <a:lumMod val="50000"/>
                    <a:lumOff val="50000"/>
                  </a:schemeClr>
                </a:solidFill>
                <a:effectLst/>
              </a:rPr>
              <a:t> </a:t>
            </a:r>
            <a:r>
              <a:rPr lang="en-US" sz="2000" b="0" i="0" dirty="0">
                <a:solidFill>
                  <a:srgbClr val="0D0D0D"/>
                </a:solidFill>
                <a:effectLst/>
              </a:rPr>
              <a:t>is recruited for a last-ditch space mission. A mysterious wormhole near </a:t>
            </a:r>
            <a:r>
              <a:rPr lang="en-US" sz="2000" b="1" i="0" dirty="0">
                <a:solidFill>
                  <a:schemeClr val="tx2">
                    <a:lumMod val="50000"/>
                    <a:lumOff val="50000"/>
                  </a:schemeClr>
                </a:solidFill>
                <a:effectLst/>
              </a:rPr>
              <a:t>Saturn</a:t>
            </a:r>
            <a:r>
              <a:rPr lang="en-US" sz="2000" b="0" i="0" dirty="0">
                <a:solidFill>
                  <a:srgbClr val="0D0D0D"/>
                </a:solidFill>
                <a:effectLst/>
              </a:rPr>
              <a:t> offers hope for humanity's survival, leading Cooper and a team of astronauts to explore potentially habitable planets in distant galaxies. As they navigate the complexities of time dilation and gravitational forces, the crew encounters black holes and the enigmatic Gargantua. Meanwhile, the emotional bonds between </a:t>
            </a:r>
            <a:r>
              <a:rPr lang="en-US" sz="2000" b="1" i="0" dirty="0">
                <a:solidFill>
                  <a:schemeClr val="tx2">
                    <a:lumMod val="50000"/>
                    <a:lumOff val="50000"/>
                  </a:schemeClr>
                </a:solidFill>
                <a:effectLst/>
              </a:rPr>
              <a:t>Cooper and his family transcend space</a:t>
            </a:r>
            <a:r>
              <a:rPr lang="en-US" sz="2000" i="0" dirty="0">
                <a:solidFill>
                  <a:srgbClr val="0D0D0D"/>
                </a:solidFill>
                <a:effectLst/>
              </a:rPr>
              <a:t>. The story</a:t>
            </a:r>
            <a:r>
              <a:rPr lang="en-US" sz="2000" b="0" i="0" dirty="0">
                <a:solidFill>
                  <a:srgbClr val="0D0D0D"/>
                </a:solidFill>
                <a:effectLst/>
              </a:rPr>
              <a:t> weaves together hard science fiction and human emotion, culminating in a cosmic journey that challenges the boundaries of love, time, and the resilience of the human spirit."</a:t>
            </a:r>
            <a:endParaRPr lang="en-US" sz="2000" dirty="0"/>
          </a:p>
        </p:txBody>
      </p:sp>
      <p:sp>
        <p:nvSpPr>
          <p:cNvPr id="4" name="TextBox 3">
            <a:extLst>
              <a:ext uri="{FF2B5EF4-FFF2-40B4-BE49-F238E27FC236}">
                <a16:creationId xmlns:a16="http://schemas.microsoft.com/office/drawing/2014/main" id="{7B71B1E4-6109-5370-7FB7-1B5D46DFC025}"/>
              </a:ext>
            </a:extLst>
          </p:cNvPr>
          <p:cNvSpPr txBox="1"/>
          <p:nvPr/>
        </p:nvSpPr>
        <p:spPr>
          <a:xfrm>
            <a:off x="1474839" y="1179871"/>
            <a:ext cx="1602658" cy="383458"/>
          </a:xfrm>
          <a:prstGeom prst="rect">
            <a:avLst/>
          </a:prstGeom>
          <a:noFill/>
        </p:spPr>
        <p:txBody>
          <a:bodyPr wrap="square" rtlCol="0">
            <a:spAutoFit/>
          </a:bodyPr>
          <a:lstStyle/>
          <a:p>
            <a:r>
              <a:rPr lang="en-US" b="1" dirty="0">
                <a:solidFill>
                  <a:schemeClr val="tx2">
                    <a:lumMod val="50000"/>
                    <a:lumOff val="50000"/>
                  </a:schemeClr>
                </a:solidFill>
              </a:rPr>
              <a:t>Story</a:t>
            </a:r>
          </a:p>
        </p:txBody>
      </p:sp>
    </p:spTree>
    <p:extLst>
      <p:ext uri="{BB962C8B-B14F-4D97-AF65-F5344CB8AC3E}">
        <p14:creationId xmlns:p14="http://schemas.microsoft.com/office/powerpoint/2010/main" val="3518602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3BB681-0CC2-F5A4-100F-4B2A6407984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50ABEFB-3D50-89D6-F568-9FB09907E3BD}"/>
              </a:ext>
            </a:extLst>
          </p:cNvPr>
          <p:cNvSpPr txBox="1"/>
          <p:nvPr/>
        </p:nvSpPr>
        <p:spPr>
          <a:xfrm>
            <a:off x="1504950" y="1562100"/>
            <a:ext cx="9363075" cy="3693319"/>
          </a:xfrm>
          <a:prstGeom prst="rect">
            <a:avLst/>
          </a:prstGeom>
          <a:noFill/>
        </p:spPr>
        <p:txBody>
          <a:bodyPr wrap="square" rtlCol="0">
            <a:spAutoFit/>
          </a:bodyPr>
          <a:lstStyle/>
          <a:p>
            <a:r>
              <a:rPr lang="en-US" dirty="0"/>
              <a:t>Constructing the Story</a:t>
            </a:r>
          </a:p>
          <a:p>
            <a:endParaRPr lang="en-US" dirty="0"/>
          </a:p>
          <a:p>
            <a:pPr marL="285750" indent="-285750">
              <a:buFont typeface="Symbol" panose="05050102010706020507" pitchFamily="18" charset="2"/>
              <a:buChar char="D"/>
            </a:pPr>
            <a:r>
              <a:rPr lang="en-US" dirty="0"/>
              <a:t>Storyboarding!</a:t>
            </a:r>
          </a:p>
          <a:p>
            <a:pPr marL="285750" indent="-285750">
              <a:buFont typeface="Symbol" panose="05050102010706020507" pitchFamily="18" charset="2"/>
              <a:buChar char="D"/>
            </a:pPr>
            <a:r>
              <a:rPr lang="en-US" dirty="0"/>
              <a:t>3-minute story and the Big Idea!</a:t>
            </a:r>
          </a:p>
          <a:p>
            <a:pPr marL="285750" indent="-285750">
              <a:buFont typeface="Symbol" panose="05050102010706020507" pitchFamily="18" charset="2"/>
              <a:buChar char="D"/>
            </a:pPr>
            <a:r>
              <a:rPr lang="en-US" dirty="0"/>
              <a:t>The beginning, the middle and the end.</a:t>
            </a:r>
          </a:p>
          <a:p>
            <a:pPr marL="285750" indent="-285750">
              <a:buFont typeface="Symbol" panose="05050102010706020507" pitchFamily="18" charset="2"/>
              <a:buChar char="D"/>
            </a:pPr>
            <a:r>
              <a:rPr lang="en-US" dirty="0"/>
              <a:t>Keep the audience in mind.</a:t>
            </a:r>
          </a:p>
          <a:p>
            <a:endParaRPr lang="en-US" dirty="0"/>
          </a:p>
          <a:p>
            <a:r>
              <a:rPr lang="en-US" dirty="0"/>
              <a:t>The beginning:</a:t>
            </a:r>
          </a:p>
          <a:p>
            <a:pPr algn="l"/>
            <a:r>
              <a:rPr lang="en-US" sz="1800" b="0" i="0" u="none" strike="noStrike" baseline="0" dirty="0">
                <a:solidFill>
                  <a:srgbClr val="241F1F"/>
                </a:solidFill>
                <a:latin typeface="AvenirLTStd-Light"/>
              </a:rPr>
              <a:t>1. The setting: When and where does the story take place?</a:t>
            </a:r>
          </a:p>
          <a:p>
            <a:pPr algn="l"/>
            <a:r>
              <a:rPr lang="en-US" sz="1800" b="0" i="0" u="none" strike="noStrike" baseline="0" dirty="0">
                <a:solidFill>
                  <a:srgbClr val="241F1F"/>
                </a:solidFill>
                <a:latin typeface="AvenirLTStd-Light"/>
              </a:rPr>
              <a:t>2. The main character: Who is driving the action?</a:t>
            </a:r>
          </a:p>
          <a:p>
            <a:pPr algn="l"/>
            <a:r>
              <a:rPr lang="en-US" sz="1800" b="0" i="0" u="none" strike="noStrike" baseline="0" dirty="0">
                <a:solidFill>
                  <a:srgbClr val="241F1F"/>
                </a:solidFill>
                <a:latin typeface="AvenirLTStd-Light"/>
              </a:rPr>
              <a:t>3. The imbalance: Why is it necessary, what has changed?</a:t>
            </a:r>
          </a:p>
          <a:p>
            <a:pPr algn="l"/>
            <a:r>
              <a:rPr lang="en-US" sz="1800" b="0" i="0" u="none" strike="noStrike" baseline="0" dirty="0">
                <a:solidFill>
                  <a:srgbClr val="241F1F"/>
                </a:solidFill>
                <a:latin typeface="AvenirLTStd-Light"/>
              </a:rPr>
              <a:t>4. The balance: What do you want to see happen?</a:t>
            </a:r>
          </a:p>
          <a:p>
            <a:pPr algn="l"/>
            <a:r>
              <a:rPr lang="en-US" sz="1800" b="0" i="0" u="none" strike="noStrike" baseline="0" dirty="0">
                <a:solidFill>
                  <a:srgbClr val="241F1F"/>
                </a:solidFill>
                <a:latin typeface="AvenirLTStd-Light"/>
              </a:rPr>
              <a:t>5. The solution: How will you bring about the changes?</a:t>
            </a:r>
            <a:endParaRPr lang="en-US" dirty="0"/>
          </a:p>
        </p:txBody>
      </p:sp>
      <p:sp>
        <p:nvSpPr>
          <p:cNvPr id="3" name="Title 3">
            <a:extLst>
              <a:ext uri="{FF2B5EF4-FFF2-40B4-BE49-F238E27FC236}">
                <a16:creationId xmlns:a16="http://schemas.microsoft.com/office/drawing/2014/main" id="{D9D3D33E-7CB0-DE89-AD48-E688A79DD538}"/>
              </a:ext>
            </a:extLst>
          </p:cNvPr>
          <p:cNvSpPr txBox="1">
            <a:spLocks/>
          </p:cNvSpPr>
          <p:nvPr/>
        </p:nvSpPr>
        <p:spPr>
          <a:xfrm>
            <a:off x="2046432" y="291968"/>
            <a:ext cx="9531330"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Tree>
    <p:extLst>
      <p:ext uri="{BB962C8B-B14F-4D97-AF65-F5344CB8AC3E}">
        <p14:creationId xmlns:p14="http://schemas.microsoft.com/office/powerpoint/2010/main" val="250906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fade">
                                      <p:cBhvr>
                                        <p:cTn id="42" dur="500"/>
                                        <p:tgtEl>
                                          <p:spTgt spid="2">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3D6C8-F9D6-AB2B-D0E9-FE8F5612C53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A4D272B-EC78-44F5-EB69-622FA7E805E8}"/>
              </a:ext>
            </a:extLst>
          </p:cNvPr>
          <p:cNvSpPr txBox="1"/>
          <p:nvPr/>
        </p:nvSpPr>
        <p:spPr>
          <a:xfrm>
            <a:off x="1743075" y="1295043"/>
            <a:ext cx="9363075" cy="3139321"/>
          </a:xfrm>
          <a:prstGeom prst="rect">
            <a:avLst/>
          </a:prstGeom>
          <a:noFill/>
        </p:spPr>
        <p:txBody>
          <a:bodyPr wrap="square" rtlCol="0">
            <a:spAutoFit/>
          </a:bodyPr>
          <a:lstStyle/>
          <a:p>
            <a:endParaRPr lang="en-US" dirty="0"/>
          </a:p>
          <a:p>
            <a:r>
              <a:rPr lang="en-US" dirty="0"/>
              <a:t>The middle:</a:t>
            </a:r>
          </a:p>
          <a:p>
            <a:pPr marL="342900" indent="-342900" algn="l">
              <a:buFont typeface="+mj-lt"/>
              <a:buAutoNum type="arabicPeriod"/>
            </a:pPr>
            <a:r>
              <a:rPr lang="en-US" sz="1800" b="0" i="0" u="none" strike="noStrike" baseline="0" dirty="0">
                <a:solidFill>
                  <a:srgbClr val="241F1F"/>
                </a:solidFill>
                <a:latin typeface="AvenirLTStd-Light"/>
              </a:rPr>
              <a:t>Further develop the situation or problem by covering relevant background.</a:t>
            </a:r>
          </a:p>
          <a:p>
            <a:pPr marL="342900" indent="-342900" algn="l">
              <a:buFont typeface="+mj-lt"/>
              <a:buAutoNum type="arabicPeriod"/>
            </a:pPr>
            <a:r>
              <a:rPr lang="en-US" sz="1800" b="0" i="0" u="none" strike="noStrike" baseline="0" dirty="0">
                <a:solidFill>
                  <a:srgbClr val="241F1F"/>
                </a:solidFill>
                <a:latin typeface="AvenirLTStd-Light"/>
              </a:rPr>
              <a:t>Incorporate external context or comparison points.</a:t>
            </a:r>
          </a:p>
          <a:p>
            <a:pPr marL="342900" indent="-342900" algn="l">
              <a:buFont typeface="+mj-lt"/>
              <a:buAutoNum type="arabicPeriod"/>
            </a:pPr>
            <a:r>
              <a:rPr lang="en-US" sz="1800" b="0" i="0" u="none" strike="noStrike" baseline="0" dirty="0">
                <a:solidFill>
                  <a:srgbClr val="241F1F"/>
                </a:solidFill>
                <a:latin typeface="AvenirLTStd-Light"/>
              </a:rPr>
              <a:t>Give examples that illustrate the issue.</a:t>
            </a:r>
          </a:p>
          <a:p>
            <a:pPr marL="342900" indent="-342900" algn="l">
              <a:buFont typeface="+mj-lt"/>
              <a:buAutoNum type="arabicPeriod"/>
            </a:pPr>
            <a:r>
              <a:rPr lang="en-US" sz="1800" b="0" i="0" u="none" strike="noStrike" baseline="0" dirty="0">
                <a:solidFill>
                  <a:srgbClr val="241F1F"/>
                </a:solidFill>
                <a:latin typeface="AvenirLTStd-Light"/>
              </a:rPr>
              <a:t>Include data that demonstrates the problem.</a:t>
            </a:r>
          </a:p>
          <a:p>
            <a:pPr marL="342900" indent="-342900" algn="l">
              <a:buFont typeface="+mj-lt"/>
              <a:buAutoNum type="arabicPeriod"/>
            </a:pPr>
            <a:r>
              <a:rPr lang="en-US" sz="1800" b="0" i="0" u="none" strike="noStrike" baseline="0" dirty="0">
                <a:solidFill>
                  <a:srgbClr val="241F1F"/>
                </a:solidFill>
                <a:latin typeface="AvenirLTStd-Light"/>
              </a:rPr>
              <a:t>Articulate what will happen if no action is taken or no change is made.</a:t>
            </a:r>
          </a:p>
          <a:p>
            <a:pPr marL="342900" indent="-342900" algn="l">
              <a:buFont typeface="+mj-lt"/>
              <a:buAutoNum type="arabicPeriod"/>
            </a:pPr>
            <a:r>
              <a:rPr lang="en-US" sz="1800" b="0" i="0" u="none" strike="noStrike" baseline="0" dirty="0">
                <a:solidFill>
                  <a:srgbClr val="241F1F"/>
                </a:solidFill>
                <a:latin typeface="AvenirLTStd-Light"/>
              </a:rPr>
              <a:t>Discuss potential options for addressing the problem.</a:t>
            </a:r>
          </a:p>
          <a:p>
            <a:pPr marL="342900" indent="-342900" algn="l">
              <a:buFont typeface="+mj-lt"/>
              <a:buAutoNum type="arabicPeriod"/>
            </a:pPr>
            <a:r>
              <a:rPr lang="en-US" sz="1800" b="0" i="0" u="none" strike="noStrike" baseline="0" dirty="0">
                <a:solidFill>
                  <a:srgbClr val="241F1F"/>
                </a:solidFill>
                <a:latin typeface="AvenirLTStd-Light"/>
              </a:rPr>
              <a:t>Illustrate the benefits of your recommended solution.</a:t>
            </a:r>
          </a:p>
          <a:p>
            <a:pPr marL="342900" indent="-342900" algn="l">
              <a:buFont typeface="+mj-lt"/>
              <a:buAutoNum type="arabicPeriod"/>
            </a:pPr>
            <a:r>
              <a:rPr lang="en-US" sz="1800" b="0" i="0" u="none" strike="noStrike" baseline="0" dirty="0">
                <a:solidFill>
                  <a:srgbClr val="241F1F"/>
                </a:solidFill>
                <a:latin typeface="AvenirLTStd-Light"/>
              </a:rPr>
              <a:t>Make it clear to your audience why they are in a unique position to make a decision or drive action.</a:t>
            </a:r>
            <a:endParaRPr lang="en-US" dirty="0"/>
          </a:p>
        </p:txBody>
      </p:sp>
      <p:sp>
        <p:nvSpPr>
          <p:cNvPr id="3" name="Title 3">
            <a:extLst>
              <a:ext uri="{FF2B5EF4-FFF2-40B4-BE49-F238E27FC236}">
                <a16:creationId xmlns:a16="http://schemas.microsoft.com/office/drawing/2014/main" id="{1E448D77-3B7F-69F6-FA2F-8D5EF8FBD469}"/>
              </a:ext>
            </a:extLst>
          </p:cNvPr>
          <p:cNvSpPr txBox="1">
            <a:spLocks/>
          </p:cNvSpPr>
          <p:nvPr/>
        </p:nvSpPr>
        <p:spPr>
          <a:xfrm>
            <a:off x="2002365" y="239320"/>
            <a:ext cx="8573828"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Tree>
    <p:extLst>
      <p:ext uri="{BB962C8B-B14F-4D97-AF65-F5344CB8AC3E}">
        <p14:creationId xmlns:p14="http://schemas.microsoft.com/office/powerpoint/2010/main" val="308277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B5FA11-6B23-1B89-7F55-EB96BF229480}"/>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38EBDA-4B31-F6A4-6ABD-CC62B52F3092}"/>
              </a:ext>
            </a:extLst>
          </p:cNvPr>
          <p:cNvSpPr txBox="1"/>
          <p:nvPr/>
        </p:nvSpPr>
        <p:spPr>
          <a:xfrm>
            <a:off x="1724025" y="1952268"/>
            <a:ext cx="9363075" cy="1200329"/>
          </a:xfrm>
          <a:prstGeom prst="rect">
            <a:avLst/>
          </a:prstGeom>
          <a:noFill/>
        </p:spPr>
        <p:txBody>
          <a:bodyPr wrap="square" rtlCol="0">
            <a:spAutoFit/>
          </a:bodyPr>
          <a:lstStyle/>
          <a:p>
            <a:r>
              <a:rPr lang="en-US" dirty="0"/>
              <a:t>The end:</a:t>
            </a:r>
          </a:p>
          <a:p>
            <a:pPr marL="342900" indent="-342900" algn="l">
              <a:buFont typeface="+mj-lt"/>
              <a:buAutoNum type="arabicPeriod"/>
            </a:pPr>
            <a:r>
              <a:rPr lang="en-US" sz="1800" b="0" i="0" u="none" strike="noStrike" baseline="0" dirty="0">
                <a:solidFill>
                  <a:srgbClr val="241F1F"/>
                </a:solidFill>
                <a:latin typeface="AvenirLTStd-Light"/>
              </a:rPr>
              <a:t>End with a call for action.</a:t>
            </a:r>
          </a:p>
          <a:p>
            <a:pPr marL="342900" indent="-342900" algn="l">
              <a:buFont typeface="+mj-lt"/>
              <a:buAutoNum type="arabicPeriod"/>
            </a:pPr>
            <a:r>
              <a:rPr lang="en-US" dirty="0">
                <a:solidFill>
                  <a:srgbClr val="241F1F"/>
                </a:solidFill>
                <a:latin typeface="AvenirLTStd-Light"/>
              </a:rPr>
              <a:t>A quick recap of the problem, resulting need for action, reiterating a sense of urgency, and action call must be followed.</a:t>
            </a:r>
          </a:p>
        </p:txBody>
      </p:sp>
      <p:sp>
        <p:nvSpPr>
          <p:cNvPr id="3" name="Title 3">
            <a:extLst>
              <a:ext uri="{FF2B5EF4-FFF2-40B4-BE49-F238E27FC236}">
                <a16:creationId xmlns:a16="http://schemas.microsoft.com/office/drawing/2014/main" id="{D3D3DB44-CAC6-D1B3-3E25-62DD53AE8B41}"/>
              </a:ext>
            </a:extLst>
          </p:cNvPr>
          <p:cNvSpPr txBox="1">
            <a:spLocks/>
          </p:cNvSpPr>
          <p:nvPr/>
        </p:nvSpPr>
        <p:spPr>
          <a:xfrm>
            <a:off x="1936264" y="280950"/>
            <a:ext cx="8584844"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Tell your story</a:t>
            </a:r>
          </a:p>
        </p:txBody>
      </p:sp>
    </p:spTree>
    <p:extLst>
      <p:ext uri="{BB962C8B-B14F-4D97-AF65-F5344CB8AC3E}">
        <p14:creationId xmlns:p14="http://schemas.microsoft.com/office/powerpoint/2010/main" val="244726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F9A92-AA1C-9438-BE08-25FB7D9670F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7CB33FF-5E52-5F2F-627B-1AEFBAA88FA6}"/>
              </a:ext>
            </a:extLst>
          </p:cNvPr>
          <p:cNvSpPr txBox="1"/>
          <p:nvPr/>
        </p:nvSpPr>
        <p:spPr>
          <a:xfrm>
            <a:off x="1271587" y="1716677"/>
            <a:ext cx="9648825" cy="2585323"/>
          </a:xfrm>
          <a:prstGeom prst="rect">
            <a:avLst/>
          </a:prstGeom>
          <a:noFill/>
        </p:spPr>
        <p:txBody>
          <a:bodyPr wrap="square" rtlCol="0">
            <a:spAutoFit/>
          </a:bodyPr>
          <a:lstStyle/>
          <a:p>
            <a:r>
              <a:rPr lang="en-US" dirty="0"/>
              <a:t>Data Storytelling &amp; Decision-Making Journey:</a:t>
            </a:r>
          </a:p>
          <a:p>
            <a:endParaRPr lang="en-US" dirty="0"/>
          </a:p>
          <a:p>
            <a:endParaRPr lang="en-US" dirty="0"/>
          </a:p>
          <a:p>
            <a:pPr marL="342900" indent="-342900">
              <a:buAutoNum type="arabicPeriod"/>
            </a:pPr>
            <a:r>
              <a:rPr lang="en-US" dirty="0"/>
              <a:t>Know about the context.</a:t>
            </a:r>
          </a:p>
          <a:p>
            <a:pPr marL="342900" indent="-342900">
              <a:buAutoNum type="arabicPeriod"/>
            </a:pPr>
            <a:r>
              <a:rPr lang="en-US" dirty="0"/>
              <a:t>Choose appropriate visuals.</a:t>
            </a:r>
          </a:p>
          <a:p>
            <a:pPr marL="342900" indent="-342900">
              <a:buAutoNum type="arabicPeriod"/>
            </a:pPr>
            <a:r>
              <a:rPr lang="en-US" dirty="0"/>
              <a:t>Remove the clutter from visuals.</a:t>
            </a:r>
          </a:p>
          <a:p>
            <a:pPr marL="342900" indent="-342900">
              <a:buAutoNum type="arabicPeriod"/>
            </a:pPr>
            <a:r>
              <a:rPr lang="en-US" dirty="0"/>
              <a:t>Direct audience’s focus on your visuals.</a:t>
            </a:r>
          </a:p>
          <a:p>
            <a:pPr marL="342900" indent="-342900">
              <a:buAutoNum type="arabicPeriod"/>
            </a:pPr>
            <a:r>
              <a:rPr lang="en-US" dirty="0"/>
              <a:t>Show your designing skills.</a:t>
            </a:r>
          </a:p>
          <a:p>
            <a:pPr marL="342900" indent="-342900">
              <a:buAutoNum type="arabicPeriod"/>
            </a:pPr>
            <a:r>
              <a:rPr lang="en-US" dirty="0"/>
              <a:t>Tell your story.</a:t>
            </a:r>
          </a:p>
        </p:txBody>
      </p:sp>
    </p:spTree>
    <p:extLst>
      <p:ext uri="{BB962C8B-B14F-4D97-AF65-F5344CB8AC3E}">
        <p14:creationId xmlns:p14="http://schemas.microsoft.com/office/powerpoint/2010/main" val="246599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EF81C-84CE-3FF5-F5D2-2A710EE99A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C5A938-AFDF-4A9E-B5D8-AFC7518A1AF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5CB8BE8-CEC1-F441-9050-9D5C6A3EEC9C}"/>
              </a:ext>
            </a:extLst>
          </p:cNvPr>
          <p:cNvSpPr txBox="1">
            <a:spLocks/>
          </p:cNvSpPr>
          <p:nvPr/>
        </p:nvSpPr>
        <p:spPr>
          <a:xfrm>
            <a:off x="4808103" y="3020798"/>
            <a:ext cx="2575793" cy="816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Case Study</a:t>
            </a:r>
          </a:p>
        </p:txBody>
      </p:sp>
    </p:spTree>
    <p:extLst>
      <p:ext uri="{BB962C8B-B14F-4D97-AF65-F5344CB8AC3E}">
        <p14:creationId xmlns:p14="http://schemas.microsoft.com/office/powerpoint/2010/main" val="428542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722A17-488B-2E15-83F2-21C909034C5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DC15B9B8-1FC8-121F-E470-0BF59907661C}"/>
              </a:ext>
            </a:extLst>
          </p:cNvPr>
          <p:cNvGrpSpPr/>
          <p:nvPr/>
        </p:nvGrpSpPr>
        <p:grpSpPr>
          <a:xfrm>
            <a:off x="1510408" y="1213009"/>
            <a:ext cx="3305664" cy="4033105"/>
            <a:chOff x="1510408" y="1213009"/>
            <a:chExt cx="3305664" cy="4033105"/>
          </a:xfrm>
        </p:grpSpPr>
        <p:sp>
          <p:nvSpPr>
            <p:cNvPr id="2" name="TextBox 1">
              <a:extLst>
                <a:ext uri="{FF2B5EF4-FFF2-40B4-BE49-F238E27FC236}">
                  <a16:creationId xmlns:a16="http://schemas.microsoft.com/office/drawing/2014/main" id="{DC70DDAF-19B9-DA14-3673-9BE239B154F0}"/>
                </a:ext>
              </a:extLst>
            </p:cNvPr>
            <p:cNvSpPr txBox="1"/>
            <p:nvPr/>
          </p:nvSpPr>
          <p:spPr>
            <a:xfrm>
              <a:off x="1591091" y="1213009"/>
              <a:ext cx="3224981" cy="461665"/>
            </a:xfrm>
            <a:prstGeom prst="rect">
              <a:avLst/>
            </a:prstGeom>
            <a:noFill/>
          </p:spPr>
          <p:txBody>
            <a:bodyPr wrap="square" rtlCol="0">
              <a:spAutoFit/>
            </a:bodyPr>
            <a:lstStyle/>
            <a:p>
              <a:r>
                <a:rPr lang="en-US" sz="2400" dirty="0"/>
                <a:t>Case 1</a:t>
              </a:r>
            </a:p>
          </p:txBody>
        </p:sp>
        <p:sp>
          <p:nvSpPr>
            <p:cNvPr id="3" name="TextBox 2">
              <a:extLst>
                <a:ext uri="{FF2B5EF4-FFF2-40B4-BE49-F238E27FC236}">
                  <a16:creationId xmlns:a16="http://schemas.microsoft.com/office/drawing/2014/main" id="{04AAED2E-EE4D-4595-BD47-80026B6D791E}"/>
                </a:ext>
              </a:extLst>
            </p:cNvPr>
            <p:cNvSpPr txBox="1"/>
            <p:nvPr/>
          </p:nvSpPr>
          <p:spPr>
            <a:xfrm>
              <a:off x="1510408" y="2383792"/>
              <a:ext cx="3124345" cy="2862322"/>
            </a:xfrm>
            <a:prstGeom prst="rect">
              <a:avLst/>
            </a:prstGeom>
            <a:noFill/>
          </p:spPr>
          <p:txBody>
            <a:bodyPr wrap="square" rtlCol="0">
              <a:spAutoFit/>
            </a:bodyPr>
            <a:lstStyle/>
            <a:p>
              <a:pPr algn="l"/>
              <a:r>
                <a:rPr lang="en-US" dirty="0"/>
                <a:t>As a HR Business partner,</a:t>
              </a:r>
              <a:r>
                <a:rPr lang="en-US" sz="1800" b="0" i="0" u="none" strike="noStrike" baseline="0" dirty="0">
                  <a:solidFill>
                    <a:srgbClr val="241F1F"/>
                  </a:solidFill>
                  <a:latin typeface="AvenirLTStd-Light"/>
                </a:rPr>
                <a:t> you want to understand and communicate how employee headcount has changed</a:t>
              </a:r>
            </a:p>
            <a:p>
              <a:pPr algn="l"/>
              <a:r>
                <a:rPr lang="en-US" sz="1800" b="0" i="0" u="none" strike="noStrike" baseline="0" dirty="0">
                  <a:solidFill>
                    <a:srgbClr val="241F1F"/>
                  </a:solidFill>
                  <a:latin typeface="AvenirLTStd-Light"/>
                </a:rPr>
                <a:t>over the past year for the client group, you support.</a:t>
              </a:r>
            </a:p>
            <a:p>
              <a:pPr algn="l"/>
              <a:endParaRPr lang="en-US" dirty="0">
                <a:solidFill>
                  <a:srgbClr val="241F1F"/>
                </a:solidFill>
                <a:latin typeface="AvenirLTStd-Light"/>
              </a:endParaRPr>
            </a:p>
            <a:p>
              <a:pPr algn="l"/>
              <a:r>
                <a:rPr lang="en-US" dirty="0">
                  <a:solidFill>
                    <a:srgbClr val="241F1F"/>
                  </a:solidFill>
                  <a:latin typeface="AvenirLTStd-Light"/>
                </a:rPr>
                <a:t>Create a chart to show how the headcount has affected. </a:t>
              </a:r>
              <a:endParaRPr lang="en-US" dirty="0"/>
            </a:p>
            <a:p>
              <a:endParaRPr lang="en-US" dirty="0"/>
            </a:p>
          </p:txBody>
        </p:sp>
      </p:grpSp>
      <p:grpSp>
        <p:nvGrpSpPr>
          <p:cNvPr id="8" name="Group 7">
            <a:extLst>
              <a:ext uri="{FF2B5EF4-FFF2-40B4-BE49-F238E27FC236}">
                <a16:creationId xmlns:a16="http://schemas.microsoft.com/office/drawing/2014/main" id="{B8B9C281-D52A-2E53-2D9D-F3493440AE91}"/>
              </a:ext>
            </a:extLst>
          </p:cNvPr>
          <p:cNvGrpSpPr/>
          <p:nvPr/>
        </p:nvGrpSpPr>
        <p:grpSpPr>
          <a:xfrm>
            <a:off x="7301608" y="1213009"/>
            <a:ext cx="3635333" cy="4310104"/>
            <a:chOff x="7301608" y="1213009"/>
            <a:chExt cx="3635333" cy="4310104"/>
          </a:xfrm>
        </p:grpSpPr>
        <p:sp>
          <p:nvSpPr>
            <p:cNvPr id="4" name="TextBox 3">
              <a:extLst>
                <a:ext uri="{FF2B5EF4-FFF2-40B4-BE49-F238E27FC236}">
                  <a16:creationId xmlns:a16="http://schemas.microsoft.com/office/drawing/2014/main" id="{B20C4C0D-1E63-2E6E-690A-291D13A4C050}"/>
                </a:ext>
              </a:extLst>
            </p:cNvPr>
            <p:cNvSpPr txBox="1"/>
            <p:nvPr/>
          </p:nvSpPr>
          <p:spPr>
            <a:xfrm>
              <a:off x="7301608" y="1213009"/>
              <a:ext cx="3224981" cy="461665"/>
            </a:xfrm>
            <a:prstGeom prst="rect">
              <a:avLst/>
            </a:prstGeom>
            <a:noFill/>
          </p:spPr>
          <p:txBody>
            <a:bodyPr wrap="square" rtlCol="0">
              <a:spAutoFit/>
            </a:bodyPr>
            <a:lstStyle/>
            <a:p>
              <a:r>
                <a:rPr lang="en-US" sz="2400" dirty="0"/>
                <a:t>Case 2</a:t>
              </a:r>
            </a:p>
          </p:txBody>
        </p:sp>
        <p:sp>
          <p:nvSpPr>
            <p:cNvPr id="5" name="TextBox 4">
              <a:extLst>
                <a:ext uri="{FF2B5EF4-FFF2-40B4-BE49-F238E27FC236}">
                  <a16:creationId xmlns:a16="http://schemas.microsoft.com/office/drawing/2014/main" id="{437833E6-DF5F-E213-A004-C3828D7F4BF5}"/>
                </a:ext>
              </a:extLst>
            </p:cNvPr>
            <p:cNvSpPr txBox="1"/>
            <p:nvPr/>
          </p:nvSpPr>
          <p:spPr>
            <a:xfrm>
              <a:off x="7301608" y="2383792"/>
              <a:ext cx="3635333" cy="3139321"/>
            </a:xfrm>
            <a:prstGeom prst="rect">
              <a:avLst/>
            </a:prstGeom>
            <a:noFill/>
          </p:spPr>
          <p:txBody>
            <a:bodyPr wrap="square" rtlCol="0">
              <a:spAutoFit/>
            </a:bodyPr>
            <a:lstStyle/>
            <a:p>
              <a:r>
                <a:rPr lang="en-US" dirty="0"/>
                <a:t>As a Finance Manager, you are asked by the Marketing Manager to increase the budget for new marketing campaigns. You are tasked to get approval from the top management of your organization to increase the budget of marketing.</a:t>
              </a:r>
            </a:p>
            <a:p>
              <a:endParaRPr lang="en-US" dirty="0"/>
            </a:p>
            <a:p>
              <a:r>
                <a:rPr lang="en-US" dirty="0"/>
                <a:t>Create a suitable chart for getting approval of a new budget. </a:t>
              </a:r>
            </a:p>
          </p:txBody>
        </p:sp>
      </p:grpSp>
    </p:spTree>
    <p:extLst>
      <p:ext uri="{BB962C8B-B14F-4D97-AF65-F5344CB8AC3E}">
        <p14:creationId xmlns:p14="http://schemas.microsoft.com/office/powerpoint/2010/main" val="20430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5DD20A-A414-0165-AC42-24906CB9DE2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C7B512D7-30DD-DBFF-5C15-0C3757F95979}"/>
              </a:ext>
            </a:extLst>
          </p:cNvPr>
          <p:cNvGrpSpPr/>
          <p:nvPr/>
        </p:nvGrpSpPr>
        <p:grpSpPr>
          <a:xfrm>
            <a:off x="2048253" y="380655"/>
            <a:ext cx="7809350" cy="5254371"/>
            <a:chOff x="2048253" y="380655"/>
            <a:chExt cx="7809350" cy="5254371"/>
          </a:xfrm>
        </p:grpSpPr>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B5982052-F29A-44D3-8AED-EEF49196E60A}"/>
                    </a:ext>
                  </a:extLst>
                </p:cNvPr>
                <p:cNvGraphicFramePr/>
                <p:nvPr>
                  <p:extLst>
                    <p:ext uri="{D42A27DB-BD31-4B8C-83A1-F6EECF244321}">
                      <p14:modId xmlns:p14="http://schemas.microsoft.com/office/powerpoint/2010/main" val="1843184380"/>
                    </p:ext>
                  </p:extLst>
                </p:nvPr>
              </p:nvGraphicFramePr>
              <p:xfrm>
                <a:off x="2537375" y="1222974"/>
                <a:ext cx="7117250" cy="441205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3" name="Chart 2">
                  <a:extLst>
                    <a:ext uri="{FF2B5EF4-FFF2-40B4-BE49-F238E27FC236}">
                      <a16:creationId xmlns:a16="http://schemas.microsoft.com/office/drawing/2014/main" id="{B5982052-F29A-44D3-8AED-EEF49196E60A}"/>
                    </a:ext>
                  </a:extLst>
                </p:cNvPr>
                <p:cNvPicPr>
                  <a:picLocks noGrp="1" noRot="1" noChangeAspect="1" noMove="1" noResize="1" noEditPoints="1" noAdjustHandles="1" noChangeArrowheads="1" noChangeShapeType="1"/>
                </p:cNvPicPr>
                <p:nvPr/>
              </p:nvPicPr>
              <p:blipFill>
                <a:blip r:embed="rId5"/>
                <a:stretch>
                  <a:fillRect/>
                </a:stretch>
              </p:blipFill>
              <p:spPr>
                <a:xfrm>
                  <a:off x="2537375" y="1222974"/>
                  <a:ext cx="7117250" cy="4412052"/>
                </a:xfrm>
                <a:prstGeom prst="rect">
                  <a:avLst/>
                </a:prstGeom>
              </p:spPr>
            </p:pic>
          </mc:Fallback>
        </mc:AlternateContent>
        <p:sp>
          <p:nvSpPr>
            <p:cNvPr id="4" name="TextBox 3">
              <a:extLst>
                <a:ext uri="{FF2B5EF4-FFF2-40B4-BE49-F238E27FC236}">
                  <a16:creationId xmlns:a16="http://schemas.microsoft.com/office/drawing/2014/main" id="{93D9E7ED-153E-9BC8-5D18-6465808849B7}"/>
                </a:ext>
              </a:extLst>
            </p:cNvPr>
            <p:cNvSpPr txBox="1"/>
            <p:nvPr/>
          </p:nvSpPr>
          <p:spPr>
            <a:xfrm>
              <a:off x="2048253" y="380655"/>
              <a:ext cx="7809350" cy="461665"/>
            </a:xfrm>
            <a:prstGeom prst="rect">
              <a:avLst/>
            </a:prstGeom>
            <a:noFill/>
          </p:spPr>
          <p:txBody>
            <a:bodyPr wrap="square" rtlCol="0">
              <a:spAutoFit/>
            </a:bodyPr>
            <a:lstStyle/>
            <a:p>
              <a:r>
                <a:rPr lang="en-US" sz="2400" dirty="0"/>
                <a:t>Sales Manager headcount increased by 29% </a:t>
              </a:r>
            </a:p>
          </p:txBody>
        </p:sp>
        <p:sp>
          <p:nvSpPr>
            <p:cNvPr id="2" name="TextBox 1">
              <a:extLst>
                <a:ext uri="{FF2B5EF4-FFF2-40B4-BE49-F238E27FC236}">
                  <a16:creationId xmlns:a16="http://schemas.microsoft.com/office/drawing/2014/main" id="{2191E7E5-54BF-68FB-C58A-9368F1390268}"/>
                </a:ext>
              </a:extLst>
            </p:cNvPr>
            <p:cNvSpPr txBox="1"/>
            <p:nvPr/>
          </p:nvSpPr>
          <p:spPr>
            <a:xfrm>
              <a:off x="2537375" y="1138518"/>
              <a:ext cx="6831106" cy="738664"/>
            </a:xfrm>
            <a:prstGeom prst="rect">
              <a:avLst/>
            </a:prstGeom>
            <a:noFill/>
          </p:spPr>
          <p:txBody>
            <a:bodyPr wrap="square" rtlCol="0">
              <a:spAutoFit/>
            </a:bodyPr>
            <a:lstStyle/>
            <a:p>
              <a:r>
                <a:rPr lang="en-US" dirty="0">
                  <a:solidFill>
                    <a:schemeClr val="tx1">
                      <a:lumMod val="75000"/>
                      <a:lumOff val="25000"/>
                    </a:schemeClr>
                  </a:solidFill>
                </a:rPr>
                <a:t>2022 Headcount Metrics</a:t>
              </a:r>
            </a:p>
            <a:p>
              <a:r>
                <a:rPr lang="en-US" sz="1200" b="1" dirty="0">
                  <a:solidFill>
                    <a:schemeClr val="tx2">
                      <a:lumMod val="50000"/>
                      <a:lumOff val="50000"/>
                    </a:schemeClr>
                  </a:solidFill>
                </a:rPr>
                <a:t>Aggressive hiring </a:t>
              </a:r>
              <a:r>
                <a:rPr lang="en-US" sz="1200" dirty="0">
                  <a:solidFill>
                    <a:schemeClr val="bg1">
                      <a:lumMod val="50000"/>
                    </a:schemeClr>
                  </a:solidFill>
                </a:rPr>
                <a:t>has </a:t>
              </a:r>
              <a:r>
                <a:rPr lang="en-US" sz="1200" b="1" dirty="0">
                  <a:solidFill>
                    <a:schemeClr val="tx2">
                      <a:lumMod val="50000"/>
                      <a:lumOff val="50000"/>
                    </a:schemeClr>
                  </a:solidFill>
                </a:rPr>
                <a:t>increased</a:t>
              </a:r>
              <a:r>
                <a:rPr lang="en-US" sz="1200" dirty="0">
                  <a:solidFill>
                    <a:schemeClr val="bg1">
                      <a:lumMod val="50000"/>
                    </a:schemeClr>
                  </a:solidFill>
                </a:rPr>
                <a:t> the overall headcount in 2022 by </a:t>
              </a:r>
              <a:r>
                <a:rPr lang="en-US" sz="1200" b="1" dirty="0">
                  <a:solidFill>
                    <a:schemeClr val="tx2">
                      <a:lumMod val="50000"/>
                      <a:lumOff val="50000"/>
                    </a:schemeClr>
                  </a:solidFill>
                </a:rPr>
                <a:t>29%</a:t>
              </a:r>
              <a:r>
                <a:rPr lang="en-US" sz="1200" dirty="0">
                  <a:solidFill>
                    <a:schemeClr val="bg1">
                      <a:lumMod val="50000"/>
                    </a:schemeClr>
                  </a:solidFill>
                </a:rPr>
                <a:t> even though there were more departures.</a:t>
              </a:r>
            </a:p>
          </p:txBody>
        </p:sp>
      </p:grpSp>
    </p:spTree>
    <p:extLst>
      <p:ext uri="{BB962C8B-B14F-4D97-AF65-F5344CB8AC3E}">
        <p14:creationId xmlns:p14="http://schemas.microsoft.com/office/powerpoint/2010/main" val="39154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1A2C1-B034-CD8F-980D-B76B6CE2C62F}"/>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13D84E0-CDE4-5AE7-657D-1E7CB74DFFD6}"/>
              </a:ext>
            </a:extLst>
          </p:cNvPr>
          <p:cNvSpPr txBox="1"/>
          <p:nvPr/>
        </p:nvSpPr>
        <p:spPr>
          <a:xfrm>
            <a:off x="2073430" y="413299"/>
            <a:ext cx="9122283" cy="461665"/>
          </a:xfrm>
          <a:prstGeom prst="rect">
            <a:avLst/>
          </a:prstGeom>
          <a:noFill/>
        </p:spPr>
        <p:txBody>
          <a:bodyPr wrap="square" rtlCol="0">
            <a:spAutoFit/>
          </a:bodyPr>
          <a:lstStyle/>
          <a:p>
            <a:r>
              <a:rPr lang="en-US" sz="2400" dirty="0"/>
              <a:t>Allocate additional funds to Marketing budget for new campaigns </a:t>
            </a:r>
          </a:p>
        </p:txBody>
      </p:sp>
      <p:grpSp>
        <p:nvGrpSpPr>
          <p:cNvPr id="6" name="Group 5">
            <a:extLst>
              <a:ext uri="{FF2B5EF4-FFF2-40B4-BE49-F238E27FC236}">
                <a16:creationId xmlns:a16="http://schemas.microsoft.com/office/drawing/2014/main" id="{DE664E08-E3AC-2E70-257C-97330D293F41}"/>
              </a:ext>
            </a:extLst>
          </p:cNvPr>
          <p:cNvGrpSpPr/>
          <p:nvPr/>
        </p:nvGrpSpPr>
        <p:grpSpPr>
          <a:xfrm>
            <a:off x="1927656" y="1569630"/>
            <a:ext cx="7986917" cy="4593704"/>
            <a:chOff x="1927656" y="1569630"/>
            <a:chExt cx="7986917" cy="4593704"/>
          </a:xfrm>
        </p:grpSpPr>
        <p:graphicFrame>
          <p:nvGraphicFramePr>
            <p:cNvPr id="3" name="Chart 2">
              <a:extLst>
                <a:ext uri="{FF2B5EF4-FFF2-40B4-BE49-F238E27FC236}">
                  <a16:creationId xmlns:a16="http://schemas.microsoft.com/office/drawing/2014/main" id="{52A8937D-A3CB-4CDD-9415-94A0AE99F022}"/>
                </a:ext>
              </a:extLst>
            </p:cNvPr>
            <p:cNvGraphicFramePr>
              <a:graphicFrameLocks/>
            </p:cNvGraphicFramePr>
            <p:nvPr>
              <p:extLst>
                <p:ext uri="{D42A27DB-BD31-4B8C-83A1-F6EECF244321}">
                  <p14:modId xmlns:p14="http://schemas.microsoft.com/office/powerpoint/2010/main" val="784238379"/>
                </p:ext>
              </p:extLst>
            </p:nvPr>
          </p:nvGraphicFramePr>
          <p:xfrm>
            <a:off x="1927656" y="1569630"/>
            <a:ext cx="7986917" cy="4593704"/>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59484A7D-8F6C-3EB2-84DE-DC737ABE9D38}"/>
                </a:ext>
              </a:extLst>
            </p:cNvPr>
            <p:cNvCxnSpPr>
              <a:cxnSpLocks/>
            </p:cNvCxnSpPr>
            <p:nvPr/>
          </p:nvCxnSpPr>
          <p:spPr>
            <a:xfrm>
              <a:off x="3690651" y="3166849"/>
              <a:ext cx="5914500" cy="0"/>
            </a:xfrm>
            <a:prstGeom prst="line">
              <a:avLst/>
            </a:prstGeom>
            <a:ln w="19050" cap="flat" cmpd="sng" algn="ctr">
              <a:solidFill>
                <a:srgbClr val="9EC4EA"/>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04DD4961-B022-B0DB-DBD3-E3FDD50EB059}"/>
                </a:ext>
              </a:extLst>
            </p:cNvPr>
            <p:cNvSpPr txBox="1"/>
            <p:nvPr/>
          </p:nvSpPr>
          <p:spPr>
            <a:xfrm>
              <a:off x="3715881" y="2843542"/>
              <a:ext cx="2918690" cy="261610"/>
            </a:xfrm>
            <a:prstGeom prst="rect">
              <a:avLst/>
            </a:prstGeom>
            <a:noFill/>
          </p:spPr>
          <p:txBody>
            <a:bodyPr wrap="square" rtlCol="0">
              <a:spAutoFit/>
            </a:bodyPr>
            <a:lstStyle/>
            <a:p>
              <a:r>
                <a:rPr lang="en-US" sz="1100" b="1" dirty="0">
                  <a:solidFill>
                    <a:schemeClr val="accent6">
                      <a:lumMod val="50000"/>
                    </a:schemeClr>
                  </a:solidFill>
                </a:rPr>
                <a:t>New budget range should be USD 450,000</a:t>
              </a:r>
            </a:p>
          </p:txBody>
        </p:sp>
      </p:grpSp>
    </p:spTree>
    <p:extLst>
      <p:ext uri="{BB962C8B-B14F-4D97-AF65-F5344CB8AC3E}">
        <p14:creationId xmlns:p14="http://schemas.microsoft.com/office/powerpoint/2010/main" val="428392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052B-DF80-F91D-35F9-97CE26182F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5237CE-5749-76A0-93E4-21F282BAE2A6}"/>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DB2B721-BD59-1AEB-E16C-BDF57D342EFC}"/>
              </a:ext>
            </a:extLst>
          </p:cNvPr>
          <p:cNvSpPr txBox="1"/>
          <p:nvPr/>
        </p:nvSpPr>
        <p:spPr>
          <a:xfrm>
            <a:off x="3600735" y="631785"/>
            <a:ext cx="8332833" cy="584775"/>
          </a:xfrm>
          <a:prstGeom prst="rect">
            <a:avLst/>
          </a:prstGeom>
          <a:noFill/>
        </p:spPr>
        <p:txBody>
          <a:bodyPr wrap="square" rtlCol="0">
            <a:spAutoFit/>
          </a:bodyPr>
          <a:lstStyle/>
          <a:p>
            <a:r>
              <a:rPr lang="en-US" sz="3200" b="1" dirty="0">
                <a:solidFill>
                  <a:schemeClr val="bg2">
                    <a:lumMod val="10000"/>
                  </a:schemeClr>
                </a:solidFill>
                <a:latin typeface="Helvetica" panose="020B0604020202020204" pitchFamily="34" charset="0"/>
                <a:cs typeface="Helvetica" panose="020B0604020202020204" pitchFamily="34" charset="0"/>
              </a:rPr>
              <a:t>How to download course materials</a:t>
            </a:r>
          </a:p>
        </p:txBody>
      </p:sp>
      <p:sp>
        <p:nvSpPr>
          <p:cNvPr id="3" name="TextBox 2">
            <a:extLst>
              <a:ext uri="{FF2B5EF4-FFF2-40B4-BE49-F238E27FC236}">
                <a16:creationId xmlns:a16="http://schemas.microsoft.com/office/drawing/2014/main" id="{04C86603-8245-A67C-1FCA-892F52E8560B}"/>
              </a:ext>
            </a:extLst>
          </p:cNvPr>
          <p:cNvSpPr txBox="1"/>
          <p:nvPr/>
        </p:nvSpPr>
        <p:spPr>
          <a:xfrm>
            <a:off x="792036" y="1877317"/>
            <a:ext cx="6094070" cy="2308324"/>
          </a:xfrm>
          <a:prstGeom prst="rect">
            <a:avLst/>
          </a:prstGeom>
          <a:noFill/>
        </p:spPr>
        <p:txBody>
          <a:bodyPr wrap="square">
            <a:spAutoFit/>
          </a:bodyPr>
          <a:lstStyle/>
          <a:p>
            <a:endParaRPr lang="en-US" b="1" i="0" dirty="0">
              <a:solidFill>
                <a:schemeClr val="accent4">
                  <a:lumMod val="50000"/>
                </a:schemeClr>
              </a:solidFill>
              <a:effectLst/>
              <a:latin typeface="Arial" panose="020B0604020202020204" pitchFamily="34" charset="0"/>
            </a:endParaRPr>
          </a:p>
          <a:p>
            <a:pPr marL="342900" indent="-342900">
              <a:buFontTx/>
              <a:buAutoNum type="arabicPeriod"/>
            </a:pPr>
            <a:r>
              <a:rPr lang="en-US" b="1" i="0" dirty="0">
                <a:effectLst/>
                <a:latin typeface="Arial" panose="020B0604020202020204" pitchFamily="34" charset="0"/>
              </a:rPr>
              <a:t>Go to </a:t>
            </a:r>
            <a:r>
              <a:rPr lang="en-US" b="1" i="0" dirty="0">
                <a:solidFill>
                  <a:schemeClr val="accent4">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https://live.eibfs.ae</a:t>
            </a:r>
            <a:r>
              <a:rPr lang="en-US" b="1" i="0" dirty="0">
                <a:solidFill>
                  <a:schemeClr val="accent4">
                    <a:lumMod val="50000"/>
                  </a:schemeClr>
                </a:solidFill>
                <a:effectLst/>
                <a:latin typeface="Arial" panose="020B0604020202020204" pitchFamily="34" charset="0"/>
              </a:rPr>
              <a:t> </a:t>
            </a:r>
            <a:r>
              <a:rPr lang="en-US" b="1" i="0" dirty="0">
                <a:effectLst/>
                <a:latin typeface="Arial" panose="020B0604020202020204" pitchFamily="34" charset="0"/>
              </a:rPr>
              <a:t>or scan the QR code.</a:t>
            </a:r>
          </a:p>
          <a:p>
            <a:pPr marL="342900" indent="-342900">
              <a:buFontTx/>
              <a:buAutoNum type="arabicPeriod"/>
            </a:pPr>
            <a:r>
              <a:rPr lang="en-US" b="1" i="0" dirty="0">
                <a:effectLst/>
                <a:latin typeface="Arial" panose="020B0604020202020204" pitchFamily="34" charset="0"/>
              </a:rPr>
              <a:t>Log in using your username and password.</a:t>
            </a:r>
          </a:p>
          <a:p>
            <a:pPr marL="342900" indent="-342900">
              <a:buFontTx/>
              <a:buAutoNum type="arabicPeriod"/>
            </a:pPr>
            <a:r>
              <a:rPr lang="en-US" b="1" i="0" dirty="0">
                <a:effectLst/>
                <a:latin typeface="Arial" panose="020B0604020202020204" pitchFamily="34" charset="0"/>
              </a:rPr>
              <a:t>Find your course by its title.</a:t>
            </a:r>
          </a:p>
          <a:p>
            <a:pPr marL="342900" indent="-342900">
              <a:buFontTx/>
              <a:buAutoNum type="arabicPeriod"/>
            </a:pPr>
            <a:r>
              <a:rPr lang="en-US" b="1" i="0" dirty="0">
                <a:effectLst/>
                <a:latin typeface="Arial" panose="020B0604020202020204" pitchFamily="34" charset="0"/>
              </a:rPr>
              <a:t>Right-click the content and select "Save As."</a:t>
            </a:r>
          </a:p>
          <a:p>
            <a:pPr marL="342900" indent="-342900">
              <a:buFontTx/>
              <a:buAutoNum type="arabicPeriod"/>
            </a:pPr>
            <a:r>
              <a:rPr lang="en-US" b="1" i="0" dirty="0">
                <a:effectLst/>
                <a:latin typeface="Arial" panose="020B0604020202020204" pitchFamily="34" charset="0"/>
              </a:rPr>
              <a:t>Download the materials to your computer.</a:t>
            </a:r>
          </a:p>
          <a:p>
            <a:pPr marL="342900" indent="-342900">
              <a:buAutoNum type="arabicPeriod"/>
            </a:pPr>
            <a:endParaRPr lang="en-US" b="1" dirty="0">
              <a:latin typeface="Arial" panose="020B0604020202020204" pitchFamily="34" charset="0"/>
            </a:endParaRPr>
          </a:p>
          <a:p>
            <a:pPr marL="342900" indent="-342900">
              <a:buAutoNum type="arabicPeriod"/>
            </a:pPr>
            <a:endParaRPr lang="en-US" dirty="0">
              <a:solidFill>
                <a:schemeClr val="accent4">
                  <a:lumMod val="50000"/>
                </a:schemeClr>
              </a:solidFill>
            </a:endParaRPr>
          </a:p>
        </p:txBody>
      </p:sp>
      <p:pic>
        <p:nvPicPr>
          <p:cNvPr id="5" name="Picture 4" descr="A qr code with black dots&#10;&#10;Description automatically generated">
            <a:extLst>
              <a:ext uri="{FF2B5EF4-FFF2-40B4-BE49-F238E27FC236}">
                <a16:creationId xmlns:a16="http://schemas.microsoft.com/office/drawing/2014/main" id="{54161510-5D6F-C743-E320-A4AE63148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036" y="1933575"/>
            <a:ext cx="4286250" cy="4286250"/>
          </a:xfrm>
          <a:prstGeom prst="rect">
            <a:avLst/>
          </a:prstGeom>
        </p:spPr>
      </p:pic>
    </p:spTree>
    <p:extLst>
      <p:ext uri="{BB962C8B-B14F-4D97-AF65-F5344CB8AC3E}">
        <p14:creationId xmlns:p14="http://schemas.microsoft.com/office/powerpoint/2010/main" val="290108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BE90A-6AE9-C887-4F88-7EECBC90F125}"/>
              </a:ext>
            </a:extLst>
          </p:cNvPr>
          <p:cNvPicPr/>
          <p:nvPr/>
        </p:nvPicPr>
        <p:blipFill>
          <a:blip r:embed="rId2"/>
          <a:stretch>
            <a:fillRect/>
          </a:stretch>
        </p:blipFill>
        <p:spPr>
          <a:xfrm>
            <a:off x="0" y="-12472"/>
            <a:ext cx="12192000" cy="6858000"/>
          </a:xfrm>
          <a:prstGeom prst="rect">
            <a:avLst/>
          </a:prstGeom>
        </p:spPr>
      </p:pic>
      <p:sp>
        <p:nvSpPr>
          <p:cNvPr id="6" name="TextBox 5">
            <a:extLst>
              <a:ext uri="{FF2B5EF4-FFF2-40B4-BE49-F238E27FC236}">
                <a16:creationId xmlns:a16="http://schemas.microsoft.com/office/drawing/2014/main" id="{EBB18C56-6F92-9A4F-566E-2599A71C99DD}"/>
              </a:ext>
            </a:extLst>
          </p:cNvPr>
          <p:cNvSpPr txBox="1"/>
          <p:nvPr/>
        </p:nvSpPr>
        <p:spPr>
          <a:xfrm>
            <a:off x="3672840" y="2778828"/>
            <a:ext cx="4503752" cy="1446550"/>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Good or Bad Visuals?</a:t>
            </a:r>
          </a:p>
        </p:txBody>
      </p:sp>
    </p:spTree>
    <p:extLst>
      <p:ext uri="{BB962C8B-B14F-4D97-AF65-F5344CB8AC3E}">
        <p14:creationId xmlns:p14="http://schemas.microsoft.com/office/powerpoint/2010/main" val="2237978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46E79-FA60-9666-8340-B47F889A5F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BDDB06E-4C88-B5FE-BD79-BDFA1DC3D3FA}"/>
              </a:ext>
            </a:extLst>
          </p:cNvPr>
          <p:cNvPicPr>
            <a:picLocks noGrp="1" noRot="1" noChangeAspect="1" noMove="1" noResize="1" noEditPoints="1" noAdjustHandles="1" noChangeArrowheads="1" noChangeShapeType="1" noCrop="1"/>
          </p:cNvPicPr>
          <p:nvPr/>
        </p:nvPicPr>
        <p:blipFill>
          <a:blip r:embed="rId2"/>
          <a:stretch>
            <a:fillRect/>
          </a:stretch>
        </p:blipFill>
        <p:spPr>
          <a:xfrm>
            <a:off x="0" y="98323"/>
            <a:ext cx="12192000" cy="6858000"/>
          </a:xfrm>
          <a:prstGeom prst="rect">
            <a:avLst/>
          </a:prstGeom>
        </p:spPr>
      </p:pic>
      <p:sp>
        <p:nvSpPr>
          <p:cNvPr id="7" name="TextBox 6">
            <a:extLst>
              <a:ext uri="{FF2B5EF4-FFF2-40B4-BE49-F238E27FC236}">
                <a16:creationId xmlns:a16="http://schemas.microsoft.com/office/drawing/2014/main" id="{5E662CA1-A837-BAA7-8F3D-01AB8FC1302E}"/>
              </a:ext>
            </a:extLst>
          </p:cNvPr>
          <p:cNvSpPr txBox="1"/>
          <p:nvPr/>
        </p:nvSpPr>
        <p:spPr>
          <a:xfrm>
            <a:off x="3600735" y="631785"/>
            <a:ext cx="8332833" cy="584775"/>
          </a:xfrm>
          <a:prstGeom prst="rect">
            <a:avLst/>
          </a:prstGeom>
          <a:noFill/>
        </p:spPr>
        <p:txBody>
          <a:bodyPr wrap="square" rtlCol="0">
            <a:spAutoFit/>
          </a:bodyPr>
          <a:lstStyle/>
          <a:p>
            <a:r>
              <a:rPr lang="en-US" sz="3200" b="1" dirty="0">
                <a:solidFill>
                  <a:schemeClr val="bg2">
                    <a:lumMod val="10000"/>
                  </a:schemeClr>
                </a:solidFill>
              </a:rPr>
              <a:t>How to complete course feedback</a:t>
            </a:r>
          </a:p>
        </p:txBody>
      </p:sp>
      <p:sp>
        <p:nvSpPr>
          <p:cNvPr id="10" name="TextBox 9">
            <a:extLst>
              <a:ext uri="{FF2B5EF4-FFF2-40B4-BE49-F238E27FC236}">
                <a16:creationId xmlns:a16="http://schemas.microsoft.com/office/drawing/2014/main" id="{D40B3D2A-39E8-5BFA-C687-EE4A8EDBE77C}"/>
              </a:ext>
            </a:extLst>
          </p:cNvPr>
          <p:cNvSpPr txBox="1"/>
          <p:nvPr/>
        </p:nvSpPr>
        <p:spPr>
          <a:xfrm>
            <a:off x="849932" y="2231718"/>
            <a:ext cx="6094070" cy="2308324"/>
          </a:xfrm>
          <a:prstGeom prst="rect">
            <a:avLst/>
          </a:prstGeom>
          <a:noFill/>
        </p:spPr>
        <p:txBody>
          <a:bodyPr wrap="square">
            <a:spAutoFit/>
          </a:bodyPr>
          <a:lstStyle/>
          <a:p>
            <a:endParaRPr lang="en-US" b="1" i="0" dirty="0">
              <a:effectLst/>
              <a:latin typeface="Arial" panose="020B0604020202020204" pitchFamily="34" charset="0"/>
            </a:endParaRPr>
          </a:p>
          <a:p>
            <a:pPr marL="342900" indent="-342900">
              <a:buFontTx/>
              <a:buAutoNum type="arabicPeriod"/>
            </a:pPr>
            <a:r>
              <a:rPr lang="en-US" b="1" i="0" dirty="0">
                <a:effectLst/>
              </a:rPr>
              <a:t>Go to </a:t>
            </a:r>
            <a:r>
              <a:rPr lang="en-US" b="1" i="0" dirty="0">
                <a:solidFill>
                  <a:schemeClr val="accent4">
                    <a:lumMod val="50000"/>
                  </a:schemeClr>
                </a:solidFill>
                <a:effectLst/>
                <a:hlinkClick r:id="rId3">
                  <a:extLst>
                    <a:ext uri="{A12FA001-AC4F-418D-AE19-62706E023703}">
                      <ahyp:hlinkClr xmlns:ahyp="http://schemas.microsoft.com/office/drawing/2018/hyperlinkcolor" val="tx"/>
                    </a:ext>
                  </a:extLst>
                </a:hlinkClick>
              </a:rPr>
              <a:t>https://live.eibfs.ae</a:t>
            </a:r>
            <a:r>
              <a:rPr lang="en-US" b="1" i="0" dirty="0">
                <a:effectLst/>
              </a:rPr>
              <a:t> or scan the QR code.</a:t>
            </a:r>
          </a:p>
          <a:p>
            <a:pPr marL="342900" indent="-342900">
              <a:buFontTx/>
              <a:buAutoNum type="arabicPeriod"/>
            </a:pPr>
            <a:r>
              <a:rPr lang="en-US" b="1" i="0" dirty="0">
                <a:effectLst/>
              </a:rPr>
              <a:t>Log in using your username and password.</a:t>
            </a:r>
          </a:p>
          <a:p>
            <a:pPr marL="342900" indent="-342900">
              <a:buFontTx/>
              <a:buAutoNum type="arabicPeriod"/>
            </a:pPr>
            <a:r>
              <a:rPr lang="en-US" b="1" i="0" dirty="0">
                <a:effectLst/>
              </a:rPr>
              <a:t>Find your course by its title.</a:t>
            </a:r>
          </a:p>
          <a:p>
            <a:pPr marL="342900" indent="-342900">
              <a:buFontTx/>
              <a:buAutoNum type="arabicPeriod"/>
            </a:pPr>
            <a:r>
              <a:rPr lang="en-US" b="1" i="0" dirty="0">
                <a:effectLst/>
              </a:rPr>
              <a:t>Click on the “Feedback”</a:t>
            </a:r>
          </a:p>
          <a:p>
            <a:pPr marL="342900" indent="-342900">
              <a:buFontTx/>
              <a:buAutoNum type="arabicPeriod"/>
            </a:pPr>
            <a:r>
              <a:rPr lang="en-US" b="1" i="0" dirty="0">
                <a:effectLst/>
              </a:rPr>
              <a:t>Complete the survey.</a:t>
            </a:r>
          </a:p>
          <a:p>
            <a:pPr marL="342900" indent="-342900">
              <a:buAutoNum type="arabicPeriod"/>
            </a:pPr>
            <a:endParaRPr lang="en-US" b="1" dirty="0">
              <a:solidFill>
                <a:schemeClr val="accent4">
                  <a:lumMod val="50000"/>
                </a:schemeClr>
              </a:solidFill>
            </a:endParaRPr>
          </a:p>
          <a:p>
            <a:pPr marL="342900" indent="-342900">
              <a:buAutoNum type="arabicPeriod"/>
            </a:pPr>
            <a:endParaRPr lang="en-US" dirty="0">
              <a:solidFill>
                <a:schemeClr val="accent4">
                  <a:lumMod val="50000"/>
                </a:schemeClr>
              </a:solidFill>
            </a:endParaRPr>
          </a:p>
        </p:txBody>
      </p:sp>
      <p:pic>
        <p:nvPicPr>
          <p:cNvPr id="11268" name="Picture 4" descr="Mandatory training for practice staff: the lowdown">
            <a:extLst>
              <a:ext uri="{FF2B5EF4-FFF2-40B4-BE49-F238E27FC236}">
                <a16:creationId xmlns:a16="http://schemas.microsoft.com/office/drawing/2014/main" id="{47ADB809-BCE9-ECBE-4BB1-81D347E0F11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54683" y="2078454"/>
            <a:ext cx="2494063" cy="17621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2983-71DA-D791-A428-E04181FFA433}"/>
              </a:ext>
            </a:extLst>
          </p:cNvPr>
          <p:cNvSpPr txBox="1"/>
          <p:nvPr/>
        </p:nvSpPr>
        <p:spPr>
          <a:xfrm>
            <a:off x="6944002" y="3535730"/>
            <a:ext cx="4315427" cy="923330"/>
          </a:xfrm>
          <a:prstGeom prst="rect">
            <a:avLst/>
          </a:prstGeom>
          <a:noFill/>
        </p:spPr>
        <p:txBody>
          <a:bodyPr wrap="square">
            <a:spAutoFit/>
          </a:bodyPr>
          <a:lstStyle/>
          <a:p>
            <a:pPr algn="ctr"/>
            <a:r>
              <a:rPr lang="en-US" b="1" dirty="0"/>
              <a:t>Feedback form completion is a mandatory requirement to receive the certificate. </a:t>
            </a:r>
          </a:p>
          <a:p>
            <a:pPr marL="342900" indent="-342900">
              <a:buAutoNum type="arabicPeriod"/>
            </a:pPr>
            <a:endParaRPr lang="en-US" dirty="0">
              <a:solidFill>
                <a:schemeClr val="accent4">
                  <a:lumMod val="50000"/>
                </a:schemeClr>
              </a:solidFill>
            </a:endParaRPr>
          </a:p>
        </p:txBody>
      </p:sp>
    </p:spTree>
    <p:extLst>
      <p:ext uri="{BB962C8B-B14F-4D97-AF65-F5344CB8AC3E}">
        <p14:creationId xmlns:p14="http://schemas.microsoft.com/office/powerpoint/2010/main" val="1864530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9A9CB-3E81-F3CC-3EEB-E6CE909F79A7}"/>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2876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292C7214DCA14EA4E65B685301F1ED" ma:contentTypeVersion="7" ma:contentTypeDescription="Create a new document." ma:contentTypeScope="" ma:versionID="80cfaaee91dd37785522b491bfd39804">
  <xsd:schema xmlns:xsd="http://www.w3.org/2001/XMLSchema" xmlns:xs="http://www.w3.org/2001/XMLSchema" xmlns:p="http://schemas.microsoft.com/office/2006/metadata/properties" xmlns:ns2="7ae0df71-b544-4eb0-b79e-398b1cb5dfcf" targetNamespace="http://schemas.microsoft.com/office/2006/metadata/properties" ma:root="true" ma:fieldsID="49d54b27f8835febc27988f00288435c" ns2:_="">
    <xsd:import namespace="7ae0df71-b544-4eb0-b79e-398b1cb5dfc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e0df71-b544-4eb0-b79e-398b1cb5df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2FD018-516D-43C2-9D20-14CEEEA56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e0df71-b544-4eb0-b79e-398b1cb5df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6A0FEC-0EB9-40FC-9D44-489527EEB9FF}">
  <ds:schemaRefs>
    <ds:schemaRef ds:uri="http://schemas.microsoft.com/sharepoint/v3/contenttype/forms"/>
  </ds:schemaRefs>
</ds:datastoreItem>
</file>

<file path=customXml/itemProps3.xml><?xml version="1.0" encoding="utf-8"?>
<ds:datastoreItem xmlns:ds="http://schemas.openxmlformats.org/officeDocument/2006/customXml" ds:itemID="{32C0E4C6-F60C-4730-8C65-39E234B319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2933</TotalTime>
  <Words>10187</Words>
  <Application>Microsoft Macintosh PowerPoint</Application>
  <PresentationFormat>Widescreen</PresentationFormat>
  <Paragraphs>1322</Paragraphs>
  <Slides>91</Slides>
  <Notes>79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91</vt:i4>
      </vt:variant>
    </vt:vector>
  </HeadingPairs>
  <TitlesOfParts>
    <vt:vector size="107" baseType="lpstr">
      <vt:lpstr>Aptos</vt:lpstr>
      <vt:lpstr>Aptos Display</vt:lpstr>
      <vt:lpstr>Aptos Narrow</vt:lpstr>
      <vt:lpstr>Arial</vt:lpstr>
      <vt:lpstr>Arial Narrow</vt:lpstr>
      <vt:lpstr>AvenirLTStd-Heavy</vt:lpstr>
      <vt:lpstr>AvenirLTStd-Light</vt:lpstr>
      <vt:lpstr>Calibri</vt:lpstr>
      <vt:lpstr>Calibri Light</vt:lpstr>
      <vt:lpstr>Helvetica</vt:lpstr>
      <vt:lpstr>HelveticaLTStd-Roman</vt:lpstr>
      <vt:lpstr>Symbol</vt:lpstr>
      <vt:lpstr>Times New Roman</vt:lpstr>
      <vt:lpstr>Wingdings</vt:lpstr>
      <vt:lpstr>Office Theme</vt:lpstr>
      <vt:lpstr>1_Office Theme</vt:lpstr>
      <vt:lpstr>Data Storytelling &amp; Decision Making for Managers</vt:lpstr>
      <vt:lpstr>PowerPoint Presentation</vt:lpstr>
      <vt:lpstr>PowerPoint Presentation</vt:lpstr>
      <vt:lpstr>PowerPoint Presentation</vt:lpstr>
      <vt:lpstr>PowerPoint Presentation</vt:lpstr>
      <vt:lpstr>PowerPoint Presentation</vt:lpstr>
      <vt:lpstr>Data Essentials</vt:lpstr>
      <vt:lpstr>PowerPoint Presentation</vt:lpstr>
      <vt:lpstr>PowerPoint Presentation</vt:lpstr>
      <vt:lpstr>Exercise: Make “charts”</vt:lpstr>
      <vt:lpstr>Why do we make “bad charts”?</vt:lpstr>
      <vt:lpstr>Why do we make “bad charts”?</vt:lpstr>
      <vt:lpstr>Why do we make “bad charts”?</vt:lpstr>
      <vt:lpstr>PowerPoint Presentation</vt:lpstr>
      <vt:lpstr>How you’ll learn storytelling with data?</vt:lpstr>
      <vt:lpstr>Storytelling is not tool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1: Make “charts”</dc:title>
  <dc:creator>Nirmal Nair</dc:creator>
  <cp:lastModifiedBy>Sunil Nair</cp:lastModifiedBy>
  <cp:revision>33</cp:revision>
  <cp:lastPrinted>2024-08-22T10:23:32Z</cp:lastPrinted>
  <dcterms:created xsi:type="dcterms:W3CDTF">2024-03-11T08:58:52Z</dcterms:created>
  <dcterms:modified xsi:type="dcterms:W3CDTF">2024-10-09T03:19:51Z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0x010100E2292C7214DCA14EA4E65B685301F1ED</vt:lpwstr>
  </property>
</Properties>
</file>